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14"/>
  </p:notesMasterIdLst>
  <p:sldIdLst>
    <p:sldId id="280" r:id="rId2"/>
    <p:sldId id="267" r:id="rId3"/>
    <p:sldId id="259" r:id="rId4"/>
    <p:sldId id="268" r:id="rId5"/>
    <p:sldId id="270" r:id="rId6"/>
    <p:sldId id="275" r:id="rId7"/>
    <p:sldId id="281" r:id="rId8"/>
    <p:sldId id="283" r:id="rId9"/>
    <p:sldId id="277" r:id="rId10"/>
    <p:sldId id="287" r:id="rId11"/>
    <p:sldId id="284" r:id="rId12"/>
    <p:sldId id="286" r:id="rId1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6" autoAdjust="0"/>
    <p:restoredTop sz="68772" autoAdjust="0"/>
  </p:normalViewPr>
  <p:slideViewPr>
    <p:cSldViewPr snapToGrid="0" snapToObjects="1">
      <p:cViewPr varScale="1">
        <p:scale>
          <a:sx n="79" d="100"/>
          <a:sy n="79" d="100"/>
        </p:scale>
        <p:origin x="17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ECE98-3B20-4F4A-9B9C-E43A6F42C307}" type="datetimeFigureOut">
              <a:rPr lang="en-US" smtClean="0"/>
              <a:t>6/9/2021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7398D-A3C2-2D4A-BB3F-7B427B5B3260}" type="slidenum">
              <a:rPr lang="en-US" smtClean="0"/>
              <a:t>‹#›</a:t>
            </a:fld>
            <a:endParaRPr lang="en-US"/>
          </a:p>
        </p:txBody>
      </p:sp>
    </p:spTree>
    <p:extLst>
      <p:ext uri="{BB962C8B-B14F-4D97-AF65-F5344CB8AC3E}">
        <p14:creationId xmlns:p14="http://schemas.microsoft.com/office/powerpoint/2010/main" val="103001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07C7398D-A3C2-2D4A-BB3F-7B427B5B3260}" type="slidenum">
              <a:rPr lang="en-US" smtClean="0"/>
              <a:t>1</a:t>
            </a:fld>
            <a:endParaRPr lang="en-US"/>
          </a:p>
        </p:txBody>
      </p:sp>
    </p:spTree>
    <p:extLst>
      <p:ext uri="{BB962C8B-B14F-4D97-AF65-F5344CB8AC3E}">
        <p14:creationId xmlns:p14="http://schemas.microsoft.com/office/powerpoint/2010/main" val="46170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2000" dirty="0">
                <a:latin typeface="+mn-lt"/>
              </a:rPr>
              <a:t>Their needs were not considered in the early stages of the pandemic</a:t>
            </a:r>
          </a:p>
          <a:p>
            <a:pPr marL="342900" indent="-342900">
              <a:buFont typeface="Arial" panose="020B0604020202020204" pitchFamily="34" charset="0"/>
              <a:buChar char="•"/>
            </a:pPr>
            <a:r>
              <a:rPr lang="en-GB" sz="2000" dirty="0">
                <a:latin typeface="+mn-lt"/>
              </a:rPr>
              <a:t>There was a real sense that they had been forgotten and were seen as expendable</a:t>
            </a:r>
          </a:p>
          <a:p>
            <a:pPr marL="342900" indent="-342900">
              <a:buFont typeface="Arial" panose="020B0604020202020204" pitchFamily="34" charset="0"/>
              <a:buChar char="•"/>
            </a:pPr>
            <a:endParaRPr lang="en-GB" sz="2000" dirty="0">
              <a:latin typeface="+mn-lt"/>
            </a:endParaRPr>
          </a:p>
          <a:p>
            <a:pPr marL="171450" indent="-171450">
              <a:buFontTx/>
              <a:buChar char="-"/>
            </a:pPr>
            <a:endParaRPr lang="en-GB" baseline="0" dirty="0"/>
          </a:p>
        </p:txBody>
      </p:sp>
      <p:sp>
        <p:nvSpPr>
          <p:cNvPr id="4" name="Slide Number Placeholder 3"/>
          <p:cNvSpPr>
            <a:spLocks noGrp="1"/>
          </p:cNvSpPr>
          <p:nvPr>
            <p:ph type="sldNum" sz="quarter" idx="10"/>
          </p:nvPr>
        </p:nvSpPr>
        <p:spPr/>
        <p:txBody>
          <a:bodyPr/>
          <a:lstStyle/>
          <a:p>
            <a:fld id="{07C7398D-A3C2-2D4A-BB3F-7B427B5B3260}" type="slidenum">
              <a:rPr lang="en-US" smtClean="0"/>
              <a:t>10</a:t>
            </a:fld>
            <a:endParaRPr lang="en-US"/>
          </a:p>
        </p:txBody>
      </p:sp>
    </p:spTree>
    <p:extLst>
      <p:ext uri="{BB962C8B-B14F-4D97-AF65-F5344CB8AC3E}">
        <p14:creationId xmlns:p14="http://schemas.microsoft.com/office/powerpoint/2010/main" val="54544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This has exposed and amplified a number of issues for people with intellectual disabilities, who have seen their care eroded in recent years, and who are unseen in society</a:t>
            </a:r>
          </a:p>
          <a:p>
            <a:pPr marL="628650" lvl="1" indent="-171450">
              <a:buFontTx/>
              <a:buChar char="-"/>
            </a:pPr>
            <a:r>
              <a:rPr lang="en-GB" baseline="0" dirty="0"/>
              <a:t>We’ll be interested to see how these issues have maintained over the course of a year, when looking at second round data</a:t>
            </a:r>
          </a:p>
          <a:p>
            <a:pPr marL="628650" lvl="1" indent="-171450">
              <a:buFontTx/>
              <a:buChar char="-"/>
            </a:pPr>
            <a:r>
              <a:rPr lang="en-GB" baseline="0" dirty="0"/>
              <a:t>We saw heavy public advocacy and news around vaccines but this was coming very late into the pandemic and too late for many</a:t>
            </a:r>
          </a:p>
          <a:p>
            <a:pPr marL="171450" indent="-171450">
              <a:buFontTx/>
              <a:buChar char="-"/>
            </a:pPr>
            <a:r>
              <a:rPr lang="en-GB" baseline="0" dirty="0"/>
              <a:t>But from this data, it is clear that there is a need to build back better, with government policy that supports those in need</a:t>
            </a:r>
          </a:p>
          <a:p>
            <a:pPr marL="628650" lvl="1" indent="-171450">
              <a:buFontTx/>
              <a:buChar char="-"/>
            </a:pPr>
            <a:r>
              <a:rPr lang="en-GB" baseline="0" dirty="0"/>
              <a:t>Definitely stop movement towards reduced social care</a:t>
            </a:r>
          </a:p>
          <a:p>
            <a:pPr marL="628650" lvl="1" indent="-171450">
              <a:buFontTx/>
              <a:buChar char="-"/>
            </a:pPr>
            <a:r>
              <a:rPr lang="en-GB" baseline="0" dirty="0"/>
              <a:t>An opportunity to re-think a person-centred approach</a:t>
            </a:r>
          </a:p>
          <a:p>
            <a:pPr marL="628650" lvl="1" indent="-171450">
              <a:buFontTx/>
              <a:buChar char="-"/>
            </a:pPr>
            <a:r>
              <a:rPr lang="en-GB" baseline="0"/>
              <a:t>As </a:t>
            </a:r>
            <a:r>
              <a:rPr lang="en-GB" baseline="0" dirty="0"/>
              <a:t>ever, working with people with intellectual disabilities and their families is key</a:t>
            </a:r>
          </a:p>
        </p:txBody>
      </p:sp>
      <p:sp>
        <p:nvSpPr>
          <p:cNvPr id="4" name="Slide Number Placeholder 3"/>
          <p:cNvSpPr>
            <a:spLocks noGrp="1"/>
          </p:cNvSpPr>
          <p:nvPr>
            <p:ph type="sldNum" sz="quarter" idx="10"/>
          </p:nvPr>
        </p:nvSpPr>
        <p:spPr/>
        <p:txBody>
          <a:bodyPr/>
          <a:lstStyle/>
          <a:p>
            <a:fld id="{07C7398D-A3C2-2D4A-BB3F-7B427B5B3260}" type="slidenum">
              <a:rPr lang="en-US" smtClean="0"/>
              <a:t>11</a:t>
            </a:fld>
            <a:endParaRPr lang="en-US"/>
          </a:p>
        </p:txBody>
      </p:sp>
    </p:spTree>
    <p:extLst>
      <p:ext uri="{BB962C8B-B14F-4D97-AF65-F5344CB8AC3E}">
        <p14:creationId xmlns:p14="http://schemas.microsoft.com/office/powerpoint/2010/main" val="2671087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Unfortunately we are still analysing round 2 data, so this is predominantly a look at Round 1 and early experiences of the pandemic</a:t>
            </a:r>
          </a:p>
          <a:p>
            <a:pPr marL="171450" indent="-171450">
              <a:buFontTx/>
              <a:buChar char="-"/>
            </a:pPr>
            <a:r>
              <a:rPr lang="en-GB" dirty="0"/>
              <a:t>Use of the term learning disabilities</a:t>
            </a:r>
          </a:p>
        </p:txBody>
      </p:sp>
      <p:sp>
        <p:nvSpPr>
          <p:cNvPr id="4" name="Slide Number Placeholder 3"/>
          <p:cNvSpPr>
            <a:spLocks noGrp="1"/>
          </p:cNvSpPr>
          <p:nvPr>
            <p:ph type="sldNum" sz="quarter" idx="10"/>
          </p:nvPr>
        </p:nvSpPr>
        <p:spPr/>
        <p:txBody>
          <a:bodyPr/>
          <a:lstStyle/>
          <a:p>
            <a:fld id="{07C7398D-A3C2-2D4A-BB3F-7B427B5B3260}" type="slidenum">
              <a:rPr lang="en-US" smtClean="0"/>
              <a:t>2</a:t>
            </a:fld>
            <a:endParaRPr lang="en-US"/>
          </a:p>
        </p:txBody>
      </p:sp>
    </p:spTree>
    <p:extLst>
      <p:ext uri="{BB962C8B-B14F-4D97-AF65-F5344CB8AC3E}">
        <p14:creationId xmlns:p14="http://schemas.microsoft.com/office/powerpoint/2010/main" val="363347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1.5 million people with intellectual disabilities in the UK.</a:t>
            </a:r>
          </a:p>
          <a:p>
            <a:pPr marL="628650" lvl="1" indent="-171450">
              <a:buFontTx/>
              <a:buChar char="-"/>
            </a:pPr>
            <a:r>
              <a:rPr lang="en-GB" dirty="0"/>
              <a:t>Learning Disabilities Mortality review (</a:t>
            </a:r>
            <a:r>
              <a:rPr lang="en-GB" dirty="0" err="1"/>
              <a:t>LeDeR</a:t>
            </a:r>
            <a:r>
              <a:rPr lang="en-GB" dirty="0"/>
              <a:t>) in England has shown increased risk of mortality year on year</a:t>
            </a:r>
          </a:p>
          <a:p>
            <a:pPr marL="171450" lvl="0" indent="-171450">
              <a:buFontTx/>
              <a:buChar char="-"/>
            </a:pPr>
            <a:r>
              <a:rPr lang="en-GB" dirty="0"/>
              <a:t>Exposed in COVID</a:t>
            </a:r>
          </a:p>
          <a:p>
            <a:pPr marL="628650" lvl="1" indent="-171450">
              <a:buFontTx/>
              <a:buChar char="-"/>
            </a:pPr>
            <a:r>
              <a:rPr lang="en-GB" dirty="0"/>
              <a:t>In Scotland, PWID 3x more likely to have severe symptoms and 2x more likely to die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a:t>In England, the number of deaths among PWID was twice the rate of general population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dirty="0"/>
              <a:t>35% of PWID who died were in residential settings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Past this, important to understand experiences across key life areas</a:t>
            </a:r>
          </a:p>
          <a:p>
            <a:pPr marL="628650" lvl="1" indent="-171450">
              <a:buFontTx/>
              <a:buChar char="-"/>
            </a:pPr>
            <a:endParaRPr lang="en-GB" dirty="0"/>
          </a:p>
        </p:txBody>
      </p:sp>
      <p:sp>
        <p:nvSpPr>
          <p:cNvPr id="4" name="Slide Number Placeholder 3"/>
          <p:cNvSpPr>
            <a:spLocks noGrp="1"/>
          </p:cNvSpPr>
          <p:nvPr>
            <p:ph type="sldNum" sz="quarter" idx="5"/>
          </p:nvPr>
        </p:nvSpPr>
        <p:spPr/>
        <p:txBody>
          <a:bodyPr/>
          <a:lstStyle/>
          <a:p>
            <a:fld id="{07C7398D-A3C2-2D4A-BB3F-7B427B5B3260}" type="slidenum">
              <a:rPr lang="en-US" smtClean="0"/>
              <a:t>3</a:t>
            </a:fld>
            <a:endParaRPr lang="en-US"/>
          </a:p>
        </p:txBody>
      </p:sp>
    </p:spTree>
    <p:extLst>
      <p:ext uri="{BB962C8B-B14F-4D97-AF65-F5344CB8AC3E}">
        <p14:creationId xmlns:p14="http://schemas.microsoft.com/office/powerpoint/2010/main" val="191946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Within the broader project of 70 participants and 28 organisations</a:t>
            </a:r>
          </a:p>
          <a:p>
            <a:pPr marL="628650" lvl="1" indent="-171450">
              <a:buFontTx/>
              <a:buChar char="-"/>
            </a:pPr>
            <a:r>
              <a:rPr lang="en-GB" dirty="0"/>
              <a:t>Range of impairments, ages etc.</a:t>
            </a:r>
          </a:p>
          <a:p>
            <a:pPr marL="171450" indent="-171450">
              <a:buFontTx/>
              <a:buChar char="-"/>
            </a:pPr>
            <a:endParaRPr lang="en-GB" dirty="0"/>
          </a:p>
          <a:p>
            <a:pPr marL="171450" indent="-171450">
              <a:buFontTx/>
              <a:buChar char="-"/>
            </a:pPr>
            <a:r>
              <a:rPr lang="en-GB" dirty="0"/>
              <a:t>71% Scotland, 29% England</a:t>
            </a:r>
          </a:p>
          <a:p>
            <a:pPr marL="171450" indent="-171450">
              <a:buFontTx/>
              <a:buChar char="-"/>
            </a:pPr>
            <a:r>
              <a:rPr lang="en-GB" dirty="0"/>
              <a:t>63% female</a:t>
            </a:r>
          </a:p>
          <a:p>
            <a:pPr marL="171450" indent="-171450">
              <a:buFontTx/>
              <a:buChar char="-"/>
            </a:pPr>
            <a:r>
              <a:rPr lang="en-GB" dirty="0"/>
              <a:t>63% had another impairment, e.g. mental health, autism, sensory, physical</a:t>
            </a:r>
          </a:p>
          <a:p>
            <a:pPr marL="171450" indent="-171450">
              <a:buFontTx/>
              <a:buChar char="-"/>
            </a:pPr>
            <a:endParaRPr lang="en-GB" dirty="0"/>
          </a:p>
          <a:p>
            <a:pPr marL="171450" indent="-171450">
              <a:buFontTx/>
              <a:buChar char="-"/>
            </a:pPr>
            <a:r>
              <a:rPr lang="en-GB" dirty="0"/>
              <a:t>12 key informants with people with intellectual disabilities listed as members</a:t>
            </a:r>
          </a:p>
          <a:p>
            <a:pPr marL="0" indent="0">
              <a:buFontTx/>
              <a:buNone/>
            </a:pPr>
            <a:endParaRPr lang="en-GB" dirty="0"/>
          </a:p>
          <a:p>
            <a:pPr marL="0" indent="0">
              <a:buFontTx/>
              <a:buNone/>
            </a:pPr>
            <a:r>
              <a:rPr lang="en-GB" dirty="0"/>
              <a:t>- Not much time, so going to have to give a quick and shallow look at some of the findings</a:t>
            </a:r>
          </a:p>
        </p:txBody>
      </p:sp>
      <p:sp>
        <p:nvSpPr>
          <p:cNvPr id="4" name="Slide Number Placeholder 3"/>
          <p:cNvSpPr>
            <a:spLocks noGrp="1"/>
          </p:cNvSpPr>
          <p:nvPr>
            <p:ph type="sldNum" sz="quarter" idx="10"/>
          </p:nvPr>
        </p:nvSpPr>
        <p:spPr/>
        <p:txBody>
          <a:bodyPr/>
          <a:lstStyle/>
          <a:p>
            <a:fld id="{07C7398D-A3C2-2D4A-BB3F-7B427B5B3260}" type="slidenum">
              <a:rPr lang="en-US" smtClean="0"/>
              <a:t>4</a:t>
            </a:fld>
            <a:endParaRPr lang="en-US"/>
          </a:p>
        </p:txBody>
      </p:sp>
    </p:spTree>
    <p:extLst>
      <p:ext uri="{BB962C8B-B14F-4D97-AF65-F5344CB8AC3E}">
        <p14:creationId xmlns:p14="http://schemas.microsoft.com/office/powerpoint/2010/main" val="205215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Information sources were inaccessible and were not tailored to the needs of this group</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They used inappropriate language, both in written form and also in television announcements</a:t>
            </a:r>
          </a:p>
          <a:p>
            <a:pPr marL="628650" lvl="1" indent="-171450">
              <a:buFontTx/>
              <a:buChar char="-"/>
            </a:pPr>
            <a:r>
              <a:rPr lang="en-GB" baseline="0" dirty="0"/>
              <a:t>Often Easy Read versions that were available were only available online and were difficult to find behind lots of webpages</a:t>
            </a:r>
          </a:p>
          <a:p>
            <a:pPr marL="628650" lvl="1" indent="-171450">
              <a:buFontTx/>
              <a:buChar char="-"/>
            </a:pPr>
            <a:r>
              <a:rPr lang="en-GB" baseline="0" dirty="0"/>
              <a:t>For some, this created fear, anxiety and a limited understanding of the measures. Examples of participants causing themselves harm, by using bleach to clean themselves and their home excessively</a:t>
            </a:r>
          </a:p>
          <a:p>
            <a:pPr marL="457200" lvl="1" indent="0">
              <a:buFontTx/>
              <a:buNone/>
            </a:pPr>
            <a:endParaRPr lang="en-GB" baseline="0" dirty="0"/>
          </a:p>
          <a:p>
            <a:pPr marL="171450" indent="-171450">
              <a:buFontTx/>
              <a:buChar char="-"/>
            </a:pPr>
            <a:r>
              <a:rPr lang="en-GB" baseline="0" dirty="0"/>
              <a:t>Third sector organisations were the ones to step in with appropriate information</a:t>
            </a:r>
          </a:p>
          <a:p>
            <a:pPr marL="628650" lvl="1" indent="-171450">
              <a:buFontTx/>
              <a:buChar char="-"/>
            </a:pPr>
            <a:r>
              <a:rPr lang="en-GB" baseline="0" dirty="0"/>
              <a:t>They developed and provided Easy Read material</a:t>
            </a:r>
          </a:p>
          <a:p>
            <a:pPr marL="628650" lvl="1" indent="-171450">
              <a:buFontTx/>
              <a:buChar char="-"/>
            </a:pPr>
            <a:r>
              <a:rPr lang="en-GB" baseline="0" dirty="0"/>
              <a:t>Some held Zoom sessions to explain the virus</a:t>
            </a:r>
          </a:p>
          <a:p>
            <a:pPr marL="171450" lvl="0" indent="-171450">
              <a:buFontTx/>
              <a:buChar char="-"/>
            </a:pPr>
            <a:r>
              <a:rPr lang="en-GB" baseline="0" dirty="0"/>
              <a:t>Organisations such as Beyond Words have produced accessible materials</a:t>
            </a:r>
          </a:p>
        </p:txBody>
      </p:sp>
      <p:sp>
        <p:nvSpPr>
          <p:cNvPr id="4" name="Slide Number Placeholder 3"/>
          <p:cNvSpPr>
            <a:spLocks noGrp="1"/>
          </p:cNvSpPr>
          <p:nvPr>
            <p:ph type="sldNum" sz="quarter" idx="10"/>
          </p:nvPr>
        </p:nvSpPr>
        <p:spPr/>
        <p:txBody>
          <a:bodyPr/>
          <a:lstStyle/>
          <a:p>
            <a:fld id="{07C7398D-A3C2-2D4A-BB3F-7B427B5B3260}" type="slidenum">
              <a:rPr lang="en-US" smtClean="0"/>
              <a:t>5</a:t>
            </a:fld>
            <a:endParaRPr lang="en-US"/>
          </a:p>
        </p:txBody>
      </p:sp>
    </p:spTree>
    <p:extLst>
      <p:ext uri="{BB962C8B-B14F-4D97-AF65-F5344CB8AC3E}">
        <p14:creationId xmlns:p14="http://schemas.microsoft.com/office/powerpoint/2010/main" val="28549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So some good examples, but coming from third sector organisations, rather than government</a:t>
            </a:r>
          </a:p>
        </p:txBody>
      </p:sp>
      <p:sp>
        <p:nvSpPr>
          <p:cNvPr id="4" name="Slide Number Placeholder 3"/>
          <p:cNvSpPr>
            <a:spLocks noGrp="1"/>
          </p:cNvSpPr>
          <p:nvPr>
            <p:ph type="sldNum" sz="quarter" idx="10"/>
          </p:nvPr>
        </p:nvSpPr>
        <p:spPr/>
        <p:txBody>
          <a:bodyPr/>
          <a:lstStyle/>
          <a:p>
            <a:fld id="{07C7398D-A3C2-2D4A-BB3F-7B427B5B3260}" type="slidenum">
              <a:rPr lang="en-US" smtClean="0"/>
              <a:t>6</a:t>
            </a:fld>
            <a:endParaRPr lang="en-US"/>
          </a:p>
        </p:txBody>
      </p:sp>
    </p:spTree>
    <p:extLst>
      <p:ext uri="{BB962C8B-B14F-4D97-AF65-F5344CB8AC3E}">
        <p14:creationId xmlns:p14="http://schemas.microsoft.com/office/powerpoint/2010/main" val="1783874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We have all been affected, but people with intellectual disabilities have felt this very keenly, with day centres, skills-building classes and similar activities such a part of routine and daily life for many.</a:t>
            </a:r>
          </a:p>
          <a:p>
            <a:pPr marL="171450" indent="-171450">
              <a:buFontTx/>
              <a:buChar char="-"/>
            </a:pPr>
            <a:r>
              <a:rPr lang="en-GB" baseline="0" dirty="0"/>
              <a:t>And for many, this routine is very important. Without it, many were at a loss and many were distressed</a:t>
            </a:r>
          </a:p>
          <a:p>
            <a:pPr marL="171450" indent="-171450">
              <a:buFontTx/>
              <a:buChar char="-"/>
            </a:pPr>
            <a:r>
              <a:rPr lang="en-GB" baseline="0" dirty="0"/>
              <a:t>Many reported feeling a loss of independence and confidence, and were anxious about transitioning back into the community and old routines</a:t>
            </a:r>
          </a:p>
          <a:p>
            <a:pPr marL="628650" lvl="1" indent="-171450">
              <a:buFontTx/>
              <a:buChar char="-"/>
            </a:pPr>
            <a:r>
              <a:rPr lang="en-GB" baseline="0" dirty="0"/>
              <a:t>This was a common theme also, that many felt less stimulated, and felt they had lost hard-fought gains in skills, confidence etc. </a:t>
            </a:r>
          </a:p>
          <a:p>
            <a:pPr marL="171450" indent="-171450">
              <a:buFontTx/>
              <a:buChar char="-"/>
            </a:pPr>
            <a:r>
              <a:rPr lang="en-GB" baseline="0" dirty="0"/>
              <a:t>They felt isolated, especially those that rely on day centres and these activities for their social life. Lots of organisations seeing members exhibit mental health issues</a:t>
            </a:r>
          </a:p>
          <a:p>
            <a:pPr marL="171450" indent="-171450">
              <a:buFontTx/>
              <a:buChar char="-"/>
            </a:pPr>
            <a:r>
              <a:rPr lang="en-GB" baseline="0" dirty="0"/>
              <a:t>Feeling useless and worthless, especially if not working or feeling like they are contributing</a:t>
            </a:r>
          </a:p>
          <a:p>
            <a:pPr marL="171450" indent="-171450">
              <a:buFontTx/>
              <a:buChar char="-"/>
            </a:pPr>
            <a:endParaRPr lang="en-GB" baseline="0" dirty="0"/>
          </a:p>
          <a:p>
            <a:pPr marL="171450" indent="-171450">
              <a:buFontTx/>
              <a:buChar char="-"/>
            </a:pPr>
            <a:r>
              <a:rPr lang="en-GB" baseline="0" dirty="0"/>
              <a:t>Again, third sector organisations stepped in to fill the void, with online zoom activities, such as quizzes, cooking, book clubs etc.</a:t>
            </a:r>
          </a:p>
          <a:p>
            <a:pPr marL="171450" indent="-171450">
              <a:buFontTx/>
              <a:buChar char="-"/>
            </a:pPr>
            <a:r>
              <a:rPr lang="en-GB" baseline="0" dirty="0"/>
              <a:t>BUT digital exclusion is huge. Reports that only 40% of people with intellectual disabilities have access to technology</a:t>
            </a:r>
          </a:p>
          <a:p>
            <a:pPr marL="628650" lvl="1" indent="-171450">
              <a:buFontTx/>
              <a:buChar char="-"/>
            </a:pPr>
            <a:r>
              <a:rPr lang="en-GB" baseline="0" dirty="0"/>
              <a:t>And not everyone that does is comfortable with it as a mode of communication</a:t>
            </a:r>
          </a:p>
        </p:txBody>
      </p:sp>
      <p:sp>
        <p:nvSpPr>
          <p:cNvPr id="4" name="Slide Number Placeholder 3"/>
          <p:cNvSpPr>
            <a:spLocks noGrp="1"/>
          </p:cNvSpPr>
          <p:nvPr>
            <p:ph type="sldNum" sz="quarter" idx="10"/>
          </p:nvPr>
        </p:nvSpPr>
        <p:spPr/>
        <p:txBody>
          <a:bodyPr/>
          <a:lstStyle/>
          <a:p>
            <a:fld id="{07C7398D-A3C2-2D4A-BB3F-7B427B5B3260}" type="slidenum">
              <a:rPr lang="en-US" smtClean="0"/>
              <a:t>7</a:t>
            </a:fld>
            <a:endParaRPr lang="en-US"/>
          </a:p>
        </p:txBody>
      </p:sp>
    </p:spTree>
    <p:extLst>
      <p:ext uri="{BB962C8B-B14F-4D97-AF65-F5344CB8AC3E}">
        <p14:creationId xmlns:p14="http://schemas.microsoft.com/office/powerpoint/2010/main" val="418206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baseline="0" dirty="0"/>
              <a:t>Many receive no support at all, and are really struggling</a:t>
            </a:r>
          </a:p>
          <a:p>
            <a:pPr marL="171450" indent="-171450">
              <a:buFontTx/>
              <a:buChar char="-"/>
            </a:pPr>
            <a:r>
              <a:rPr lang="en-GB" baseline="0" dirty="0"/>
              <a:t>For those that did, social care dissolved away</a:t>
            </a:r>
          </a:p>
          <a:p>
            <a:pPr marL="628650" lvl="1" indent="-171450">
              <a:buFontTx/>
              <a:buChar char="-"/>
            </a:pPr>
            <a:r>
              <a:rPr lang="en-GB" baseline="0" dirty="0"/>
              <a:t>Social care packages were removed overnight, including day centres and domiciliary care at home</a:t>
            </a:r>
          </a:p>
          <a:p>
            <a:pPr marL="628650" lvl="1" indent="-171450">
              <a:buFontTx/>
              <a:buChar char="-"/>
            </a:pPr>
            <a:r>
              <a:rPr lang="en-GB" baseline="0" dirty="0"/>
              <a:t>Families were expected to pick up the slack</a:t>
            </a:r>
          </a:p>
          <a:p>
            <a:pPr marL="628650" lvl="1" indent="-171450">
              <a:buFontTx/>
              <a:buChar char="-"/>
            </a:pPr>
            <a:r>
              <a:rPr lang="en-GB" baseline="0" dirty="0"/>
              <a:t>There was no consultation on what individuals and families needed</a:t>
            </a:r>
          </a:p>
          <a:p>
            <a:pPr marL="628650" lvl="1" indent="-171450">
              <a:buFontTx/>
              <a:buChar char="-"/>
            </a:pPr>
            <a:endParaRPr lang="en-GB" baseline="0" dirty="0"/>
          </a:p>
          <a:p>
            <a:pPr marL="171450" lvl="0" indent="-171450">
              <a:buFontTx/>
              <a:buChar char="-"/>
            </a:pPr>
            <a:r>
              <a:rPr lang="en-GB" baseline="0" dirty="0"/>
              <a:t>Families not prepared for 24/7 care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GB" baseline="0" dirty="0"/>
              <a:t>Very few care agencies even maintained contact and social workers often didn’t know what advice to give, although community learning disability nurses and volunteers have been great</a:t>
            </a:r>
          </a:p>
          <a:p>
            <a:pPr marL="628650" lvl="1" indent="-171450">
              <a:buFontTx/>
              <a:buChar char="-"/>
            </a:pPr>
            <a:r>
              <a:rPr lang="en-GB" baseline="0" dirty="0"/>
              <a:t>Burden on families and caregivers themselves, and the stress/burnout/mental health issues that come with this whilst trying to work from work etc.</a:t>
            </a:r>
          </a:p>
          <a:p>
            <a:pPr marL="628650" lvl="1" indent="-171450">
              <a:buFontTx/>
              <a:buChar char="-"/>
            </a:pPr>
            <a:r>
              <a:rPr lang="en-GB" baseline="0" dirty="0"/>
              <a:t>Many caregivers cant be as attentive or stimulating and this has a negative impact on PWID. Comes back to the idea of lost gains, as mentioned earlier</a:t>
            </a:r>
          </a:p>
          <a:p>
            <a:pPr marL="457200" lvl="1" indent="0">
              <a:buFontTx/>
              <a:buNone/>
            </a:pPr>
            <a:endParaRPr lang="en-GB" baseline="0" dirty="0"/>
          </a:p>
          <a:p>
            <a:pPr marL="171450" lvl="0" indent="-171450">
              <a:buFontTx/>
              <a:buChar char="-"/>
            </a:pPr>
            <a:r>
              <a:rPr lang="en-GB" baseline="0" dirty="0"/>
              <a:t>Very little guidance provided by the government for care providers, with many participants feeling they just went through the motions and completed tick-box exercises</a:t>
            </a:r>
          </a:p>
          <a:p>
            <a:pPr marL="171450" lvl="0" indent="-171450">
              <a:buFontTx/>
              <a:buChar char="-"/>
            </a:pPr>
            <a:r>
              <a:rPr lang="en-GB" baseline="0" dirty="0"/>
              <a:t>Little guidance on having carers come into the home and what measures should be in place, with regards to PPE etc.</a:t>
            </a:r>
          </a:p>
          <a:p>
            <a:pPr marL="628650" lvl="1" indent="-171450">
              <a:buFontTx/>
              <a:buChar char="-"/>
            </a:pPr>
            <a:r>
              <a:rPr lang="en-GB" baseline="0" dirty="0"/>
              <a:t>There was no consistency of care and often different people each time, increasing risk of virus</a:t>
            </a:r>
          </a:p>
          <a:p>
            <a:pPr marL="171450" lvl="0" indent="-171450">
              <a:buFontTx/>
              <a:buChar char="-"/>
            </a:pPr>
            <a:r>
              <a:rPr lang="en-GB" baseline="0" dirty="0"/>
              <a:t>Burden put on families to come up with measures and rules in the home</a:t>
            </a:r>
          </a:p>
          <a:p>
            <a:pPr marL="171450" lvl="0" indent="-171450">
              <a:buFontTx/>
              <a:buChar char="-"/>
            </a:pPr>
            <a:endParaRPr lang="en-GB" baseline="0" dirty="0"/>
          </a:p>
        </p:txBody>
      </p:sp>
      <p:sp>
        <p:nvSpPr>
          <p:cNvPr id="4" name="Slide Number Placeholder 3"/>
          <p:cNvSpPr>
            <a:spLocks noGrp="1"/>
          </p:cNvSpPr>
          <p:nvPr>
            <p:ph type="sldNum" sz="quarter" idx="10"/>
          </p:nvPr>
        </p:nvSpPr>
        <p:spPr/>
        <p:txBody>
          <a:bodyPr/>
          <a:lstStyle/>
          <a:p>
            <a:fld id="{07C7398D-A3C2-2D4A-BB3F-7B427B5B3260}" type="slidenum">
              <a:rPr lang="en-US" smtClean="0"/>
              <a:t>8</a:t>
            </a:fld>
            <a:endParaRPr lang="en-US"/>
          </a:p>
        </p:txBody>
      </p:sp>
    </p:spTree>
    <p:extLst>
      <p:ext uri="{BB962C8B-B14F-4D97-AF65-F5344CB8AC3E}">
        <p14:creationId xmlns:p14="http://schemas.microsoft.com/office/powerpoint/2010/main" val="383842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2000" dirty="0">
                <a:latin typeface="+mn-lt"/>
              </a:rPr>
              <a:t>Worries about funding cuts</a:t>
            </a:r>
          </a:p>
          <a:p>
            <a:pPr marL="1085850" lvl="1" indent="-342900">
              <a:buFont typeface="Arial" panose="020B0604020202020204" pitchFamily="34" charset="0"/>
              <a:buChar char="•"/>
            </a:pPr>
            <a:r>
              <a:rPr lang="en-GB" sz="2400" dirty="0"/>
              <a:t>Substantiated by key informants</a:t>
            </a:r>
          </a:p>
          <a:p>
            <a:pPr marL="1085850" lvl="1" indent="-342900">
              <a:buFont typeface="Arial" panose="020B0604020202020204" pitchFamily="34" charset="0"/>
              <a:buChar char="•"/>
            </a:pPr>
            <a:r>
              <a:rPr lang="en-GB" sz="2400" dirty="0">
                <a:latin typeface="+mn-lt"/>
              </a:rPr>
              <a:t>Families have proven they can care, and the government is asking organisations and local authorities to now see where they can cut costs</a:t>
            </a:r>
          </a:p>
          <a:p>
            <a:pPr marL="742950" lvl="1" indent="0">
              <a:buFont typeface="Arial" panose="020B0604020202020204" pitchFamily="34" charset="0"/>
              <a:buNone/>
            </a:pPr>
            <a:endParaRPr lang="en-GB" sz="2400" dirty="0">
              <a:latin typeface="+mn-lt"/>
            </a:endParaRPr>
          </a:p>
          <a:p>
            <a:pPr marL="628650" lvl="0" indent="-342900">
              <a:buFont typeface="Arial" panose="020B0604020202020204" pitchFamily="34" charset="0"/>
              <a:buChar char="•"/>
            </a:pPr>
            <a:r>
              <a:rPr lang="en-GB" sz="2400" dirty="0">
                <a:latin typeface="+mn-lt"/>
              </a:rPr>
              <a:t>So instead of support being increased, we are seeing support reduce, both during the pandemic and going forwards</a:t>
            </a:r>
          </a:p>
          <a:p>
            <a:pPr marL="171450" lvl="0" indent="-171450">
              <a:buFontTx/>
              <a:buChar char="-"/>
            </a:pPr>
            <a:endParaRPr lang="en-GB" baseline="0" dirty="0"/>
          </a:p>
        </p:txBody>
      </p:sp>
      <p:sp>
        <p:nvSpPr>
          <p:cNvPr id="4" name="Slide Number Placeholder 3"/>
          <p:cNvSpPr>
            <a:spLocks noGrp="1"/>
          </p:cNvSpPr>
          <p:nvPr>
            <p:ph type="sldNum" sz="quarter" idx="10"/>
          </p:nvPr>
        </p:nvSpPr>
        <p:spPr/>
        <p:txBody>
          <a:bodyPr/>
          <a:lstStyle/>
          <a:p>
            <a:fld id="{07C7398D-A3C2-2D4A-BB3F-7B427B5B3260}" type="slidenum">
              <a:rPr lang="en-US" smtClean="0"/>
              <a:t>9</a:t>
            </a:fld>
            <a:endParaRPr lang="en-US"/>
          </a:p>
        </p:txBody>
      </p:sp>
    </p:spTree>
    <p:extLst>
      <p:ext uri="{BB962C8B-B14F-4D97-AF65-F5344CB8AC3E}">
        <p14:creationId xmlns:p14="http://schemas.microsoft.com/office/powerpoint/2010/main" val="401488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9132"/>
            <a:ext cx="9480857"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3" name="Content Placeholder 2"/>
          <p:cNvSpPr>
            <a:spLocks noGrp="1"/>
          </p:cNvSpPr>
          <p:nvPr>
            <p:ph idx="1" hasCustomPrompt="1"/>
          </p:nvPr>
        </p:nvSpPr>
        <p:spPr>
          <a:xfrm>
            <a:off x="609440" y="1477818"/>
            <a:ext cx="10969943" cy="4821382"/>
          </a:xfrm>
          <a:prstGeom prst="rect">
            <a:avLst/>
          </a:prstGeom>
        </p:spPr>
        <p:txBody>
          <a:bodyPr/>
          <a:lstStyle>
            <a:lvl1pPr marL="0" indent="0">
              <a:buNone/>
              <a:defRPr sz="2400" b="0" i="0" baseline="0">
                <a:latin typeface="Corbel" panose="020B0503020204020204" pitchFamily="34" charset="0"/>
              </a:defRPr>
            </a:lvl1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4"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5086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440" y="1477818"/>
            <a:ext cx="10969943" cy="4821382"/>
          </a:xfrm>
          <a:prstGeom prst="rect">
            <a:avLst/>
          </a:prstGeom>
        </p:spPr>
        <p:txBody>
          <a:bodyPr/>
          <a:lstStyle>
            <a:lvl1pPr marL="0" indent="0">
              <a:buNone/>
              <a:defRPr sz="2400" b="0" i="0" baseline="0">
                <a:latin typeface="Corbel" panose="020B0503020204020204" pitchFamily="34" charset="0"/>
              </a:defRPr>
            </a:lvl1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5" name="Title 1"/>
          <p:cNvSpPr>
            <a:spLocks noGrp="1"/>
          </p:cNvSpPr>
          <p:nvPr>
            <p:ph type="title" hasCustomPrompt="1"/>
          </p:nvPr>
        </p:nvSpPr>
        <p:spPr>
          <a:xfrm>
            <a:off x="609441" y="279132"/>
            <a:ext cx="9417061"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4"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6"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_Column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1491919"/>
            <a:ext cx="6813892" cy="4807281"/>
          </a:xfrm>
          <a:prstGeom prst="rect">
            <a:avLst/>
          </a:prstGeom>
        </p:spPr>
        <p:txBody>
          <a:bodyPr/>
          <a:lstStyle>
            <a:lvl1pPr>
              <a:defRPr sz="2400" baseline="0">
                <a:latin typeface="Corbel" panose="020B05030202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442" y="1491919"/>
            <a:ext cx="4010039" cy="4807281"/>
          </a:xfrm>
          <a:prstGeom prst="rect">
            <a:avLst/>
          </a:prstGeom>
        </p:spPr>
        <p:txBody>
          <a:bodyPr/>
          <a:lstStyle>
            <a:lvl1pPr marL="0" indent="0">
              <a:buNone/>
              <a:defRPr sz="2400" baseline="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9" name="Title 1"/>
          <p:cNvSpPr>
            <a:spLocks noGrp="1"/>
          </p:cNvSpPr>
          <p:nvPr>
            <p:ph type="title" hasCustomPrompt="1"/>
          </p:nvPr>
        </p:nvSpPr>
        <p:spPr>
          <a:xfrm>
            <a:off x="609442" y="279132"/>
            <a:ext cx="9470224"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5"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6"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07872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_Column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1491919"/>
            <a:ext cx="6813892" cy="4807281"/>
          </a:xfrm>
          <a:prstGeom prst="rect">
            <a:avLst/>
          </a:prstGeom>
        </p:spPr>
        <p:txBody>
          <a:bodyPr/>
          <a:lstStyle>
            <a:lvl1pPr>
              <a:defRPr sz="2400" baseline="0">
                <a:latin typeface="Corbel" panose="020B05030202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442" y="1491919"/>
            <a:ext cx="4010039" cy="4807281"/>
          </a:xfrm>
          <a:prstGeom prst="rect">
            <a:avLst/>
          </a:prstGeom>
        </p:spPr>
        <p:txBody>
          <a:bodyPr/>
          <a:lstStyle>
            <a:lvl1pPr marL="0" indent="0">
              <a:buNone/>
              <a:defRPr sz="2400" baseline="0">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9" name="Title 1"/>
          <p:cNvSpPr>
            <a:spLocks noGrp="1"/>
          </p:cNvSpPr>
          <p:nvPr>
            <p:ph type="title" hasCustomPrompt="1"/>
          </p:nvPr>
        </p:nvSpPr>
        <p:spPr>
          <a:xfrm>
            <a:off x="609441" y="279132"/>
            <a:ext cx="10195579"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45777"/>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50" r:id="rId3"/>
    <p:sldLayoutId id="2147483663" r:id="rId4"/>
    <p:sldLayoutId id="2147483656" r:id="rId5"/>
    <p:sldLayoutId id="2147483665" r:id="rId6"/>
  </p:sldLayoutIdLst>
  <p:hf sldNum="0" hdr="0" ftr="0" dt="0"/>
  <p:txStyles>
    <p:titleStyle>
      <a:lvl1pPr algn="ctr" defTabSz="457200" rtl="0" eaLnBrk="1" latinLnBrk="0" hangingPunct="1">
        <a:spcBef>
          <a:spcPct val="0"/>
        </a:spcBef>
        <a:buNone/>
        <a:defRPr sz="4400" kern="1200" baseline="0">
          <a:solidFill>
            <a:schemeClr val="bg2"/>
          </a:solidFill>
          <a:latin typeface="merriweather"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4" descr="IASSIDD Conference logo">
            <a:extLst>
              <a:ext uri="{FF2B5EF4-FFF2-40B4-BE49-F238E27FC236}">
                <a16:creationId xmlns:a16="http://schemas.microsoft.com/office/drawing/2014/main" id="{62860CA4-39C7-4A2B-A01A-BC87013D3FBE}"/>
              </a:ext>
            </a:extLst>
          </p:cNvPr>
          <p:cNvPicPr/>
          <p:nvPr/>
        </p:nvPicPr>
        <p:blipFill>
          <a:blip r:embed="rId2">
            <a:extLst>
              <a:ext uri="{28A0092B-C50C-407E-A947-70E740481C1C}">
                <a14:useLocalDpi xmlns:a14="http://schemas.microsoft.com/office/drawing/2010/main" val="0"/>
              </a:ext>
            </a:extLst>
          </a:blip>
          <a:stretch>
            <a:fillRect/>
          </a:stretch>
        </p:blipFill>
        <p:spPr>
          <a:xfrm>
            <a:off x="8686806" y="8313"/>
            <a:ext cx="3447271" cy="1305098"/>
          </a:xfrm>
          <a:prstGeom prst="rect">
            <a:avLst/>
          </a:prstGeom>
        </p:spPr>
      </p:pic>
      <p:sp>
        <p:nvSpPr>
          <p:cNvPr id="3" name="Titel 8">
            <a:extLst>
              <a:ext uri="{FF2B5EF4-FFF2-40B4-BE49-F238E27FC236}">
                <a16:creationId xmlns:a16="http://schemas.microsoft.com/office/drawing/2014/main" id="{D1A02203-3A38-4C47-AF46-E72B63DF9DB5}"/>
              </a:ext>
            </a:extLst>
          </p:cNvPr>
          <p:cNvSpPr txBox="1">
            <a:spLocks/>
          </p:cNvSpPr>
          <p:nvPr/>
        </p:nvSpPr>
        <p:spPr>
          <a:xfrm>
            <a:off x="70678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1" i="0" u="sng" strike="noStrike" kern="1200" cap="none" spc="0" normalizeH="0" baseline="0" noProof="0">
                <a:ln>
                  <a:noFill/>
                </a:ln>
                <a:solidFill>
                  <a:sysClr val="windowText" lastClr="000000"/>
                </a:solidFill>
                <a:effectLst/>
                <a:uLnTx/>
                <a:uFillTx/>
                <a:latin typeface="Arial"/>
                <a:ea typeface="+mj-ea"/>
                <a:cs typeface="Arial"/>
              </a:rPr>
              <a:t>Disclosure</a:t>
            </a:r>
            <a:r>
              <a:rPr kumimoji="0" lang="nl-NL" sz="3200" b="1" i="0" u="sng" strike="noStrike" kern="1200" cap="none" spc="-25" normalizeH="0" baseline="0" noProof="0">
                <a:ln>
                  <a:noFill/>
                </a:ln>
                <a:solidFill>
                  <a:sysClr val="windowText" lastClr="000000"/>
                </a:solidFill>
                <a:effectLst/>
                <a:uLnTx/>
                <a:uFillTx/>
                <a:latin typeface="Arial"/>
                <a:ea typeface="+mj-ea"/>
                <a:cs typeface="Arial"/>
              </a:rPr>
              <a:t> </a:t>
            </a:r>
            <a:r>
              <a:rPr kumimoji="0" lang="nl-NL" sz="3200" b="1" i="0" u="sng" strike="noStrike" kern="1200" cap="none" spc="0" normalizeH="0" baseline="0" noProof="0">
                <a:ln>
                  <a:noFill/>
                </a:ln>
                <a:solidFill>
                  <a:sysClr val="windowText" lastClr="000000"/>
                </a:solidFill>
                <a:effectLst/>
                <a:uLnTx/>
                <a:uFillTx/>
                <a:latin typeface="Arial"/>
                <a:ea typeface="+mj-ea"/>
                <a:cs typeface="Arial"/>
              </a:rPr>
              <a:t>of</a:t>
            </a:r>
            <a:r>
              <a:rPr kumimoji="0" lang="nl-NL" sz="3200" b="1" i="0" u="sng" strike="noStrike" kern="1200" cap="none" spc="-20" normalizeH="0" baseline="0" noProof="0">
                <a:ln>
                  <a:noFill/>
                </a:ln>
                <a:solidFill>
                  <a:sysClr val="windowText" lastClr="000000"/>
                </a:solidFill>
                <a:effectLst/>
                <a:uLnTx/>
                <a:uFillTx/>
                <a:latin typeface="Arial"/>
                <a:ea typeface="+mj-ea"/>
                <a:cs typeface="Arial"/>
              </a:rPr>
              <a:t> </a:t>
            </a:r>
            <a:r>
              <a:rPr kumimoji="0" lang="nl-NL" sz="3200" b="1" i="0" u="sng" strike="noStrike" kern="1200" cap="none" spc="-5" normalizeH="0" baseline="0" noProof="0">
                <a:ln>
                  <a:noFill/>
                </a:ln>
                <a:solidFill>
                  <a:sysClr val="windowText" lastClr="000000"/>
                </a:solidFill>
                <a:effectLst/>
                <a:uLnTx/>
                <a:uFillTx/>
                <a:latin typeface="Arial"/>
                <a:ea typeface="+mj-ea"/>
                <a:cs typeface="Arial"/>
              </a:rPr>
              <a:t>speaker's</a:t>
            </a:r>
            <a:r>
              <a:rPr kumimoji="0" lang="nl-NL" sz="3200" b="1" i="0" u="sng" strike="noStrike" kern="1200" cap="none" spc="-10" normalizeH="0" baseline="0" noProof="0">
                <a:ln>
                  <a:noFill/>
                </a:ln>
                <a:solidFill>
                  <a:sysClr val="windowText" lastClr="000000"/>
                </a:solidFill>
                <a:effectLst/>
                <a:uLnTx/>
                <a:uFillTx/>
                <a:latin typeface="Arial"/>
                <a:ea typeface="+mj-ea"/>
                <a:cs typeface="Arial"/>
              </a:rPr>
              <a:t> </a:t>
            </a:r>
            <a:r>
              <a:rPr kumimoji="0" lang="nl-NL" sz="3200" b="1" i="0" u="sng" strike="noStrike" kern="1200" cap="none" spc="0" normalizeH="0" baseline="0" noProof="0">
                <a:ln>
                  <a:noFill/>
                </a:ln>
                <a:solidFill>
                  <a:sysClr val="windowText" lastClr="000000"/>
                </a:solidFill>
                <a:effectLst/>
                <a:uLnTx/>
                <a:uFillTx/>
                <a:latin typeface="Arial"/>
                <a:ea typeface="+mj-ea"/>
                <a:cs typeface="Arial"/>
              </a:rPr>
              <a:t>interests</a:t>
            </a:r>
            <a:endParaRPr kumimoji="0" lang="nl-NL" sz="3200" b="0" i="0" u="sng" strike="noStrike" kern="1200" cap="none" spc="0" normalizeH="0" baseline="0" noProof="0" dirty="0">
              <a:ln>
                <a:noFill/>
              </a:ln>
              <a:solidFill>
                <a:sysClr val="windowText" lastClr="000000"/>
              </a:solidFill>
              <a:effectLst/>
              <a:uLnTx/>
              <a:uFillTx/>
              <a:latin typeface="Calibri Light" panose="020F0302020204030204"/>
              <a:ea typeface="+mj-ea"/>
              <a:cs typeface="+mj-cs"/>
            </a:endParaRPr>
          </a:p>
        </p:txBody>
      </p:sp>
      <p:sp>
        <p:nvSpPr>
          <p:cNvPr id="4" name="Tijdelijke aanduiding voor inhoud 9">
            <a:extLst>
              <a:ext uri="{FF2B5EF4-FFF2-40B4-BE49-F238E27FC236}">
                <a16:creationId xmlns:a16="http://schemas.microsoft.com/office/drawing/2014/main" id="{1935861D-D79E-4B04-B20E-6F815F2CFE76}"/>
              </a:ext>
            </a:extLst>
          </p:cNvPr>
          <p:cNvSpPr txBox="1">
            <a:spLocks/>
          </p:cNvSpPr>
          <p:nvPr/>
        </p:nvSpPr>
        <p:spPr>
          <a:xfrm>
            <a:off x="698470" y="1681163"/>
            <a:ext cx="5299105" cy="768954"/>
          </a:xfrm>
          <a:prstGeom prst="rect">
            <a:avLst/>
          </a:prstGeom>
          <a:ln>
            <a:solidFill>
              <a:sysClr val="windowText" lastClr="000000"/>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5" normalizeH="0" baseline="0" noProof="0">
                <a:ln>
                  <a:noFill/>
                </a:ln>
                <a:solidFill>
                  <a:sysClr val="windowText" lastClr="000000"/>
                </a:solidFill>
                <a:effectLst/>
                <a:uLnTx/>
                <a:uFillTx/>
                <a:latin typeface="Arial"/>
                <a:ea typeface="+mn-ea"/>
                <a:cs typeface="Arial"/>
              </a:rPr>
              <a:t>No</a:t>
            </a:r>
            <a:r>
              <a:rPr kumimoji="0" lang="en-US" sz="2000" b="1" i="0" u="none" strike="noStrike" kern="1200" cap="none" spc="-10" normalizeH="0" baseline="0" noProof="0">
                <a:ln>
                  <a:noFill/>
                </a:ln>
                <a:solidFill>
                  <a:sysClr val="windowText" lastClr="000000"/>
                </a:solidFill>
                <a:effectLst/>
                <a:uLnTx/>
                <a:uFillTx/>
                <a:latin typeface="Arial"/>
                <a:ea typeface="+mn-ea"/>
                <a:cs typeface="Arial"/>
              </a:rPr>
              <a:t> </a:t>
            </a:r>
            <a:r>
              <a:rPr kumimoji="0" lang="en-US" sz="2000" b="1" i="0" u="none" strike="noStrike" kern="1200" cap="none" spc="-5" normalizeH="0" baseline="0" noProof="0">
                <a:ln>
                  <a:noFill/>
                </a:ln>
                <a:solidFill>
                  <a:sysClr val="windowText" lastClr="000000"/>
                </a:solidFill>
                <a:effectLst/>
                <a:uLnTx/>
                <a:uFillTx/>
                <a:latin typeface="Arial"/>
                <a:ea typeface="+mn-ea"/>
                <a:cs typeface="Arial"/>
              </a:rPr>
              <a:t>(potential)</a:t>
            </a:r>
            <a:r>
              <a:rPr kumimoji="0" lang="en-US" sz="2000" b="1" i="0" u="none" strike="noStrike" kern="1200" cap="none" spc="-10" normalizeH="0" baseline="0" noProof="0">
                <a:ln>
                  <a:noFill/>
                </a:ln>
                <a:solidFill>
                  <a:sysClr val="windowText" lastClr="000000"/>
                </a:solidFill>
                <a:effectLst/>
                <a:uLnTx/>
                <a:uFillTx/>
                <a:latin typeface="Arial"/>
                <a:ea typeface="+mn-ea"/>
                <a:cs typeface="Arial"/>
              </a:rPr>
              <a:t> </a:t>
            </a:r>
            <a:r>
              <a:rPr kumimoji="0" lang="en-US" sz="2000" b="1" i="0" u="none" strike="noStrike" kern="1200" cap="none" spc="-5" normalizeH="0" baseline="0" noProof="0">
                <a:ln>
                  <a:noFill/>
                </a:ln>
                <a:solidFill>
                  <a:sysClr val="windowText" lastClr="000000"/>
                </a:solidFill>
                <a:effectLst/>
                <a:uLnTx/>
                <a:uFillTx/>
                <a:latin typeface="Arial"/>
                <a:ea typeface="+mn-ea"/>
                <a:cs typeface="Arial"/>
              </a:rPr>
              <a:t>conflict</a:t>
            </a:r>
            <a:r>
              <a:rPr kumimoji="0" lang="en-US" sz="2000" b="1" i="0" u="none" strike="noStrike" kern="1200" cap="none" spc="-10" normalizeH="0" baseline="0" noProof="0">
                <a:ln>
                  <a:noFill/>
                </a:ln>
                <a:solidFill>
                  <a:sysClr val="windowText" lastClr="000000"/>
                </a:solidFill>
                <a:effectLst/>
                <a:uLnTx/>
                <a:uFillTx/>
                <a:latin typeface="Arial"/>
                <a:ea typeface="+mn-ea"/>
                <a:cs typeface="Arial"/>
              </a:rPr>
              <a:t> </a:t>
            </a:r>
            <a:r>
              <a:rPr kumimoji="0" lang="en-US" sz="2000" b="1" i="0" u="none" strike="noStrike" kern="1200" cap="none" spc="0" normalizeH="0" baseline="0" noProof="0">
                <a:ln>
                  <a:noFill/>
                </a:ln>
                <a:solidFill>
                  <a:sysClr val="windowText" lastClr="000000"/>
                </a:solidFill>
                <a:effectLst/>
                <a:uLnTx/>
                <a:uFillTx/>
                <a:latin typeface="Arial"/>
                <a:ea typeface="+mn-ea"/>
                <a:cs typeface="Arial"/>
              </a:rPr>
              <a:t>of</a:t>
            </a:r>
            <a:r>
              <a:rPr kumimoji="0" lang="en-US" sz="2000" b="1" i="0" u="none" strike="noStrike" kern="1200" cap="none" spc="-10" normalizeH="0" baseline="0" noProof="0">
                <a:ln>
                  <a:noFill/>
                </a:ln>
                <a:solidFill>
                  <a:sysClr val="windowText" lastClr="000000"/>
                </a:solidFill>
                <a:effectLst/>
                <a:uLnTx/>
                <a:uFillTx/>
                <a:latin typeface="Arial"/>
                <a:ea typeface="+mn-ea"/>
                <a:cs typeface="Arial"/>
              </a:rPr>
              <a:t> </a:t>
            </a:r>
            <a:r>
              <a:rPr kumimoji="0" lang="en-US" sz="2000" b="1" i="0" u="none" strike="noStrike" kern="1200" cap="none" spc="0" normalizeH="0" baseline="0" noProof="0">
                <a:ln>
                  <a:noFill/>
                </a:ln>
                <a:solidFill>
                  <a:sysClr val="windowText" lastClr="000000"/>
                </a:solidFill>
                <a:effectLst/>
                <a:uLnTx/>
                <a:uFillTx/>
                <a:latin typeface="Arial"/>
                <a:ea typeface="+mn-ea"/>
                <a:cs typeface="Arial"/>
              </a:rPr>
              <a:t>interests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ijdelijke aanduiding voor inhoud 11">
            <a:extLst>
              <a:ext uri="{FF2B5EF4-FFF2-40B4-BE49-F238E27FC236}">
                <a16:creationId xmlns:a16="http://schemas.microsoft.com/office/drawing/2014/main" id="{53E5DF99-D381-4DB7-BBCC-96AE789C445F}"/>
              </a:ext>
            </a:extLst>
          </p:cNvPr>
          <p:cNvSpPr txBox="1">
            <a:spLocks/>
          </p:cNvSpPr>
          <p:nvPr/>
        </p:nvSpPr>
        <p:spPr>
          <a:xfrm>
            <a:off x="698470" y="3855316"/>
            <a:ext cx="5228505" cy="1393594"/>
          </a:xfrm>
          <a:prstGeom prst="rect">
            <a:avLst/>
          </a:prstGeom>
          <a:ln>
            <a:solidFill>
              <a:sysClr val="windowText" lastClr="0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97180" marR="0" lvl="0" indent="-229235" algn="l" defTabSz="914400" rtl="0" eaLnBrk="1" fontAlgn="auto" latinLnBrk="0" hangingPunct="1">
              <a:lnSpc>
                <a:spcPct val="100000"/>
              </a:lnSpc>
              <a:spcBef>
                <a:spcPts val="15"/>
              </a:spcBef>
              <a:spcAft>
                <a:spcPts val="0"/>
              </a:spcAft>
              <a:buClrTx/>
              <a:buSzTx/>
              <a:buFont typeface="Symbol"/>
              <a:buChar char=""/>
              <a:tabLst>
                <a:tab pos="296545" algn="l"/>
                <a:tab pos="297180" algn="l"/>
              </a:tabLst>
              <a:defRPr/>
            </a:pPr>
            <a:r>
              <a:rPr kumimoji="0" lang="en-US" sz="1600" b="0" i="0" u="none" strike="noStrike" kern="1200" cap="none" spc="-5" normalizeH="0" baseline="0" noProof="0">
                <a:ln>
                  <a:noFill/>
                </a:ln>
                <a:solidFill>
                  <a:sysClr val="windowText" lastClr="000000"/>
                </a:solidFill>
                <a:effectLst/>
                <a:uLnTx/>
                <a:uFillTx/>
                <a:latin typeface="Arial"/>
                <a:ea typeface="+mn-ea"/>
                <a:cs typeface="Arial"/>
              </a:rPr>
              <a:t>Sponsorship</a:t>
            </a:r>
            <a:r>
              <a:rPr kumimoji="0" lang="en-US" sz="1600" b="0" i="0" u="none" strike="noStrike" kern="1200" cap="none" spc="0" normalizeH="0" baseline="0" noProof="0">
                <a:ln>
                  <a:noFill/>
                </a:ln>
                <a:solidFill>
                  <a:sysClr val="windowText" lastClr="000000"/>
                </a:solidFill>
                <a:effectLst/>
                <a:uLnTx/>
                <a:uFillTx/>
                <a:latin typeface="Arial"/>
                <a:ea typeface="+mn-ea"/>
                <a:cs typeface="Arial"/>
              </a:rPr>
              <a:t> or </a:t>
            </a:r>
            <a:r>
              <a:rPr kumimoji="0" lang="en-US" sz="1600" b="0" i="0" u="none" strike="noStrike" kern="1200" cap="none" spc="-5" normalizeH="0" baseline="0" noProof="0">
                <a:ln>
                  <a:noFill/>
                </a:ln>
                <a:solidFill>
                  <a:sysClr val="windowText" lastClr="000000"/>
                </a:solidFill>
                <a:effectLst/>
                <a:uLnTx/>
                <a:uFillTx/>
                <a:latin typeface="Arial"/>
                <a:ea typeface="+mn-ea"/>
                <a:cs typeface="Arial"/>
              </a:rPr>
              <a:t>research</a:t>
            </a:r>
            <a:r>
              <a:rPr kumimoji="0" lang="en-US" sz="1600" b="0" i="0" u="none" strike="noStrike" kern="1200" cap="none" spc="-20" normalizeH="0" baseline="0" noProof="0">
                <a:ln>
                  <a:noFill/>
                </a:ln>
                <a:solidFill>
                  <a:sysClr val="windowText" lastClr="000000"/>
                </a:solidFill>
                <a:effectLst/>
                <a:uLnTx/>
                <a:uFillTx/>
                <a:latin typeface="Arial"/>
                <a:ea typeface="+mn-ea"/>
                <a:cs typeface="Arial"/>
              </a:rPr>
              <a:t> </a:t>
            </a:r>
            <a:r>
              <a:rPr kumimoji="0" lang="en-US" sz="1600" b="0" i="0" u="none" strike="noStrike" kern="1200" cap="none" spc="0" normalizeH="0" baseline="0" noProof="0">
                <a:ln>
                  <a:noFill/>
                </a:ln>
                <a:solidFill>
                  <a:sysClr val="windowText" lastClr="000000"/>
                </a:solidFill>
                <a:effectLst/>
                <a:uLnTx/>
                <a:uFillTx/>
                <a:latin typeface="Arial"/>
                <a:ea typeface="+mn-ea"/>
                <a:cs typeface="Arial"/>
              </a:rPr>
              <a:t>funds</a:t>
            </a:r>
            <a:r>
              <a:rPr kumimoji="0" lang="en-US" sz="1600" b="0" i="0" u="none" strike="noStrike" kern="1200" cap="none" spc="0" normalizeH="0" baseline="39682" noProof="0">
                <a:ln>
                  <a:noFill/>
                </a:ln>
                <a:solidFill>
                  <a:sysClr val="windowText" lastClr="000000"/>
                </a:solidFill>
                <a:effectLst/>
                <a:uLnTx/>
                <a:uFillTx/>
                <a:latin typeface="Arial"/>
                <a:ea typeface="+mn-ea"/>
                <a:cs typeface="Arial"/>
              </a:rPr>
              <a:t>2</a:t>
            </a:r>
          </a:p>
          <a:p>
            <a:pPr marL="297180" marR="0" lvl="0" indent="-229235" algn="l" defTabSz="914400" rtl="0" eaLnBrk="1" fontAlgn="auto" latinLnBrk="0" hangingPunct="1">
              <a:lnSpc>
                <a:spcPct val="100000"/>
              </a:lnSpc>
              <a:spcBef>
                <a:spcPts val="25"/>
              </a:spcBef>
              <a:spcAft>
                <a:spcPts val="0"/>
              </a:spcAft>
              <a:buClrTx/>
              <a:buSzTx/>
              <a:buFont typeface="Symbol"/>
              <a:buChar char=""/>
              <a:tabLst>
                <a:tab pos="296545" algn="l"/>
                <a:tab pos="297180" algn="l"/>
              </a:tabLst>
              <a:defRPr/>
            </a:pPr>
            <a:r>
              <a:rPr kumimoji="0" lang="en-US" sz="1600" b="0" i="0" u="none" strike="noStrike" kern="1200" cap="none" spc="-5" normalizeH="0" baseline="0" noProof="0">
                <a:ln>
                  <a:noFill/>
                </a:ln>
                <a:solidFill>
                  <a:sysClr val="windowText" lastClr="000000"/>
                </a:solidFill>
                <a:effectLst/>
                <a:uLnTx/>
                <a:uFillTx/>
                <a:latin typeface="Arial"/>
                <a:ea typeface="+mn-ea"/>
                <a:cs typeface="Arial"/>
              </a:rPr>
              <a:t>Payment</a:t>
            </a:r>
            <a:r>
              <a:rPr kumimoji="0" lang="en-US" sz="1600" b="0" i="0" u="none" strike="noStrike" kern="1200" cap="none" spc="5" normalizeH="0" baseline="0" noProof="0">
                <a:ln>
                  <a:noFill/>
                </a:ln>
                <a:solidFill>
                  <a:sysClr val="windowText" lastClr="000000"/>
                </a:solidFill>
                <a:effectLst/>
                <a:uLnTx/>
                <a:uFillTx/>
                <a:latin typeface="Arial"/>
                <a:ea typeface="+mn-ea"/>
                <a:cs typeface="Arial"/>
              </a:rPr>
              <a:t> </a:t>
            </a:r>
            <a:r>
              <a:rPr kumimoji="0" lang="en-US" sz="1600" b="0" i="0" u="none" strike="noStrike" kern="1200" cap="none" spc="0" normalizeH="0" baseline="0" noProof="0">
                <a:ln>
                  <a:noFill/>
                </a:ln>
                <a:solidFill>
                  <a:sysClr val="windowText" lastClr="000000"/>
                </a:solidFill>
                <a:effectLst/>
                <a:uLnTx/>
                <a:uFillTx/>
                <a:latin typeface="Arial"/>
                <a:ea typeface="+mn-ea"/>
                <a:cs typeface="Arial"/>
              </a:rPr>
              <a:t>or</a:t>
            </a:r>
            <a:r>
              <a:rPr kumimoji="0" lang="en-US" sz="1600" b="0" i="0" u="none" strike="noStrike" kern="1200" cap="none" spc="-10" normalizeH="0" baseline="0" noProof="0">
                <a:ln>
                  <a:noFill/>
                </a:ln>
                <a:solidFill>
                  <a:sysClr val="windowText" lastClr="000000"/>
                </a:solidFill>
                <a:effectLst/>
                <a:uLnTx/>
                <a:uFillTx/>
                <a:latin typeface="Arial"/>
                <a:ea typeface="+mn-ea"/>
                <a:cs typeface="Arial"/>
              </a:rPr>
              <a:t> </a:t>
            </a:r>
            <a:r>
              <a:rPr kumimoji="0" lang="en-US" sz="1600" b="0" i="0" u="none" strike="noStrike" kern="1200" cap="none" spc="-5" normalizeH="0" baseline="0" noProof="0">
                <a:ln>
                  <a:noFill/>
                </a:ln>
                <a:solidFill>
                  <a:sysClr val="windowText" lastClr="000000"/>
                </a:solidFill>
                <a:effectLst/>
                <a:uLnTx/>
                <a:uFillTx/>
                <a:latin typeface="Arial"/>
                <a:ea typeface="+mn-ea"/>
                <a:cs typeface="Arial"/>
              </a:rPr>
              <a:t>other</a:t>
            </a:r>
            <a:r>
              <a:rPr kumimoji="0" lang="en-US" sz="1600" b="0" i="0" u="none" strike="noStrike" kern="1200" cap="none" spc="-10" normalizeH="0" baseline="0" noProof="0">
                <a:ln>
                  <a:noFill/>
                </a:ln>
                <a:solidFill>
                  <a:sysClr val="windowText" lastClr="000000"/>
                </a:solidFill>
                <a:effectLst/>
                <a:uLnTx/>
                <a:uFillTx/>
                <a:latin typeface="Arial"/>
                <a:ea typeface="+mn-ea"/>
                <a:cs typeface="Arial"/>
              </a:rPr>
              <a:t> </a:t>
            </a:r>
            <a:r>
              <a:rPr kumimoji="0" lang="en-US" sz="1600" b="0" i="0" u="none" strike="noStrike" kern="1200" cap="none" spc="-5" normalizeH="0" baseline="0" noProof="0">
                <a:ln>
                  <a:noFill/>
                </a:ln>
                <a:solidFill>
                  <a:sysClr val="windowText" lastClr="000000"/>
                </a:solidFill>
                <a:effectLst/>
                <a:uLnTx/>
                <a:uFillTx/>
                <a:latin typeface="Arial"/>
                <a:ea typeface="+mn-ea"/>
                <a:cs typeface="Arial"/>
              </a:rPr>
              <a:t>(financial)</a:t>
            </a:r>
            <a:r>
              <a:rPr kumimoji="0" lang="en-US" sz="1600" b="0" i="0" u="none" strike="noStrike" kern="1200" cap="none" spc="0" normalizeH="0" baseline="0" noProof="0">
                <a:ln>
                  <a:noFill/>
                </a:ln>
                <a:solidFill>
                  <a:sysClr val="windowText" lastClr="000000"/>
                </a:solidFill>
                <a:effectLst/>
                <a:uLnTx/>
                <a:uFillTx/>
                <a:latin typeface="Arial"/>
                <a:ea typeface="+mn-ea"/>
                <a:cs typeface="Arial"/>
              </a:rPr>
              <a:t> remuneration</a:t>
            </a:r>
            <a:r>
              <a:rPr kumimoji="0" lang="en-US" sz="1600" b="0" i="0" u="none" strike="noStrike" kern="1200" cap="none" spc="0" normalizeH="0" baseline="39682" noProof="0">
                <a:ln>
                  <a:noFill/>
                </a:ln>
                <a:solidFill>
                  <a:sysClr val="windowText" lastClr="000000"/>
                </a:solidFill>
                <a:effectLst/>
                <a:uLnTx/>
                <a:uFillTx/>
                <a:latin typeface="Arial"/>
                <a:ea typeface="+mn-ea"/>
                <a:cs typeface="Arial"/>
              </a:rPr>
              <a:t>3</a:t>
            </a:r>
          </a:p>
          <a:p>
            <a:pPr marL="297180" marR="0" lvl="0" indent="-229235" algn="l" defTabSz="914400" rtl="0" eaLnBrk="1" fontAlgn="auto" latinLnBrk="0" hangingPunct="1">
              <a:lnSpc>
                <a:spcPct val="100000"/>
              </a:lnSpc>
              <a:spcBef>
                <a:spcPts val="10"/>
              </a:spcBef>
              <a:spcAft>
                <a:spcPts val="0"/>
              </a:spcAft>
              <a:buClrTx/>
              <a:buSzTx/>
              <a:buFont typeface="Symbol"/>
              <a:buChar char=""/>
              <a:tabLst>
                <a:tab pos="296545" algn="l"/>
                <a:tab pos="297180" algn="l"/>
              </a:tabLst>
              <a:defRPr/>
            </a:pPr>
            <a:r>
              <a:rPr kumimoji="0" lang="en-US" sz="1600" b="0" i="0" u="none" strike="noStrike" kern="1200" cap="none" spc="-5" normalizeH="0" baseline="0" noProof="0">
                <a:ln>
                  <a:noFill/>
                </a:ln>
                <a:solidFill>
                  <a:sysClr val="windowText" lastClr="000000"/>
                </a:solidFill>
                <a:effectLst/>
                <a:uLnTx/>
                <a:uFillTx/>
                <a:latin typeface="Arial"/>
                <a:ea typeface="+mn-ea"/>
                <a:cs typeface="Arial"/>
              </a:rPr>
              <a:t>Shareholder</a:t>
            </a:r>
            <a:r>
              <a:rPr kumimoji="0" lang="en-US" sz="1600" b="0" i="0" u="none" strike="noStrike" kern="1200" cap="none" spc="-7" normalizeH="0" baseline="39682" noProof="0">
                <a:ln>
                  <a:noFill/>
                </a:ln>
                <a:solidFill>
                  <a:sysClr val="windowText" lastClr="000000"/>
                </a:solidFill>
                <a:effectLst/>
                <a:uLnTx/>
                <a:uFillTx/>
                <a:latin typeface="Arial"/>
                <a:ea typeface="+mn-ea"/>
                <a:cs typeface="Arial"/>
              </a:rPr>
              <a:t>4</a:t>
            </a:r>
            <a:endParaRPr kumimoji="0" lang="en-US" sz="1600" b="0" i="0" u="none" strike="noStrike" kern="1200" cap="none" spc="0" normalizeH="0" baseline="39682" noProof="0">
              <a:ln>
                <a:noFill/>
              </a:ln>
              <a:solidFill>
                <a:sysClr val="windowText" lastClr="000000"/>
              </a:solidFill>
              <a:effectLst/>
              <a:uLnTx/>
              <a:uFillTx/>
              <a:latin typeface="Arial"/>
              <a:ea typeface="+mn-ea"/>
              <a:cs typeface="Arial"/>
            </a:endParaRPr>
          </a:p>
          <a:p>
            <a:pPr marL="297180" marR="0" lvl="0" indent="-229235" algn="l" defTabSz="914400" rtl="0" eaLnBrk="1" fontAlgn="auto" latinLnBrk="0" hangingPunct="1">
              <a:lnSpc>
                <a:spcPct val="100000"/>
              </a:lnSpc>
              <a:spcBef>
                <a:spcPts val="25"/>
              </a:spcBef>
              <a:spcAft>
                <a:spcPts val="0"/>
              </a:spcAft>
              <a:buClrTx/>
              <a:buSzTx/>
              <a:buFont typeface="Symbol"/>
              <a:buChar char=""/>
              <a:tabLst>
                <a:tab pos="296545" algn="l"/>
                <a:tab pos="297180" algn="l"/>
              </a:tabLst>
              <a:defRPr/>
            </a:pPr>
            <a:r>
              <a:rPr kumimoji="0" lang="en-US" sz="1600" b="0" i="0" u="none" strike="noStrike" kern="1200" cap="none" spc="-5" normalizeH="0" baseline="0" noProof="0">
                <a:ln>
                  <a:noFill/>
                </a:ln>
                <a:solidFill>
                  <a:sysClr val="windowText" lastClr="000000"/>
                </a:solidFill>
                <a:effectLst/>
                <a:uLnTx/>
                <a:uFillTx/>
                <a:latin typeface="Arial"/>
                <a:ea typeface="+mn-ea"/>
                <a:cs typeface="Arial"/>
              </a:rPr>
              <a:t>Other</a:t>
            </a:r>
            <a:r>
              <a:rPr kumimoji="0" lang="en-US" sz="1600" b="0" i="0" u="none" strike="noStrike" kern="1200" cap="none" spc="-20" normalizeH="0" baseline="0" noProof="0">
                <a:ln>
                  <a:noFill/>
                </a:ln>
                <a:solidFill>
                  <a:sysClr val="windowText" lastClr="000000"/>
                </a:solidFill>
                <a:effectLst/>
                <a:uLnTx/>
                <a:uFillTx/>
                <a:latin typeface="Arial"/>
                <a:ea typeface="+mn-ea"/>
                <a:cs typeface="Arial"/>
              </a:rPr>
              <a:t> </a:t>
            </a:r>
            <a:r>
              <a:rPr kumimoji="0" lang="en-US" sz="1600" b="0" i="0" u="none" strike="noStrike" kern="1200" cap="none" spc="-5" normalizeH="0" baseline="0" noProof="0">
                <a:ln>
                  <a:noFill/>
                </a:ln>
                <a:solidFill>
                  <a:sysClr val="windowText" lastClr="000000"/>
                </a:solidFill>
                <a:effectLst/>
                <a:uLnTx/>
                <a:uFillTx/>
                <a:latin typeface="Arial"/>
                <a:ea typeface="+mn-ea"/>
                <a:cs typeface="Arial"/>
              </a:rPr>
              <a:t>relation,</a:t>
            </a:r>
            <a:r>
              <a:rPr kumimoji="0" lang="en-US" sz="1600" b="0" i="0" u="none" strike="noStrike" kern="1200" cap="none" spc="-20" normalizeH="0" baseline="0" noProof="0">
                <a:ln>
                  <a:noFill/>
                </a:ln>
                <a:solidFill>
                  <a:sysClr val="windowText" lastClr="000000"/>
                </a:solidFill>
                <a:effectLst/>
                <a:uLnTx/>
                <a:uFillTx/>
                <a:latin typeface="Arial"/>
                <a:ea typeface="+mn-ea"/>
                <a:cs typeface="Arial"/>
              </a:rPr>
              <a:t> </a:t>
            </a:r>
            <a:r>
              <a:rPr kumimoji="0" lang="en-US" sz="1600" b="0" i="0" u="none" strike="noStrike" kern="1200" cap="none" spc="-10" normalizeH="0" baseline="0" noProof="0">
                <a:ln>
                  <a:noFill/>
                </a:ln>
                <a:solidFill>
                  <a:sysClr val="windowText" lastClr="000000"/>
                </a:solidFill>
                <a:effectLst/>
                <a:uLnTx/>
                <a:uFillTx/>
                <a:latin typeface="Arial"/>
                <a:ea typeface="+mn-ea"/>
                <a:cs typeface="Arial"/>
              </a:rPr>
              <a:t>viz.</a:t>
            </a:r>
            <a:r>
              <a:rPr kumimoji="0" lang="en-US" sz="1600" b="0" i="0" u="none" strike="noStrike" kern="1200" cap="none" spc="-5" normalizeH="0" baseline="0" noProof="0">
                <a:ln>
                  <a:noFill/>
                </a:ln>
                <a:solidFill>
                  <a:sysClr val="windowText" lastClr="000000"/>
                </a:solidFill>
                <a:effectLst/>
                <a:uLnTx/>
                <a:uFillTx/>
                <a:latin typeface="Arial"/>
                <a:ea typeface="+mn-ea"/>
                <a:cs typeface="Arial"/>
              </a:rPr>
              <a:t> </a:t>
            </a:r>
            <a:r>
              <a:rPr kumimoji="0" lang="en-US" sz="1600" b="0" i="0" u="none" strike="noStrike" kern="1200" cap="none" spc="0" normalizeH="0" baseline="0" noProof="0">
                <a:ln>
                  <a:noFill/>
                </a:ln>
                <a:solidFill>
                  <a:sysClr val="windowText" lastClr="000000"/>
                </a:solidFill>
                <a:effectLst/>
                <a:uLnTx/>
                <a:uFillTx/>
                <a:latin typeface="Arial"/>
                <a:ea typeface="+mn-ea"/>
                <a:cs typeface="Arial"/>
              </a:rPr>
              <a:t>…</a:t>
            </a:r>
            <a:r>
              <a:rPr kumimoji="0" lang="en-US" sz="1600" b="0" i="0" u="none" strike="noStrike" kern="1200" cap="none" spc="0" normalizeH="0" baseline="39682" noProof="0">
                <a:ln>
                  <a:noFill/>
                </a:ln>
                <a:solidFill>
                  <a:sysClr val="windowText" lastClr="000000"/>
                </a:solidFill>
                <a:effectLst/>
                <a:uLnTx/>
                <a:uFillTx/>
                <a:latin typeface="Arial"/>
                <a:ea typeface="+mn-ea"/>
                <a:cs typeface="Arial"/>
              </a:rPr>
              <a:t>5</a:t>
            </a:r>
            <a:endParaRPr kumimoji="0" lang="en-US" sz="1600" b="0" i="0" u="none" strike="noStrike" kern="1200" cap="none" spc="0" normalizeH="0" baseline="39682" noProof="0" dirty="0">
              <a:ln>
                <a:noFill/>
              </a:ln>
              <a:solidFill>
                <a:sysClr val="windowText" lastClr="000000"/>
              </a:solidFill>
              <a:effectLst/>
              <a:uLnTx/>
              <a:uFillTx/>
              <a:latin typeface="Arial"/>
              <a:ea typeface="+mn-ea"/>
              <a:cs typeface="Arial"/>
            </a:endParaRPr>
          </a:p>
        </p:txBody>
      </p:sp>
      <p:sp>
        <p:nvSpPr>
          <p:cNvPr id="6" name="Tijdelijke aanduiding voor inhoud 11">
            <a:extLst>
              <a:ext uri="{FF2B5EF4-FFF2-40B4-BE49-F238E27FC236}">
                <a16:creationId xmlns:a16="http://schemas.microsoft.com/office/drawing/2014/main" id="{D68C8696-E307-4AE1-8E90-DDB30A0CA5E9}"/>
              </a:ext>
            </a:extLst>
          </p:cNvPr>
          <p:cNvSpPr txBox="1">
            <a:spLocks/>
          </p:cNvSpPr>
          <p:nvPr/>
        </p:nvSpPr>
        <p:spPr>
          <a:xfrm>
            <a:off x="698470" y="2755899"/>
            <a:ext cx="5299105" cy="793635"/>
          </a:xfrm>
          <a:prstGeom prst="rect">
            <a:avLst/>
          </a:prstGeom>
          <a:ln>
            <a:solidFill>
              <a:sysClr val="windowText" lastClr="0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5" normalizeH="0" baseline="0" noProof="0" dirty="0">
                <a:ln>
                  <a:noFill/>
                </a:ln>
                <a:solidFill>
                  <a:prstClr val="black"/>
                </a:solidFill>
                <a:effectLst/>
                <a:uLnTx/>
                <a:uFillTx/>
                <a:latin typeface="Arial"/>
                <a:ea typeface="+mn-ea"/>
                <a:cs typeface="Arial"/>
              </a:rPr>
              <a:t>Relations that</a:t>
            </a:r>
            <a:r>
              <a:rPr kumimoji="0" lang="en-US" sz="2000" b="1" i="0" u="none" strike="noStrike" kern="1200" cap="none" spc="10" normalizeH="0" baseline="0" noProof="0" dirty="0">
                <a:ln>
                  <a:noFill/>
                </a:ln>
                <a:solidFill>
                  <a:prstClr val="black"/>
                </a:solidFill>
                <a:effectLst/>
                <a:uLnTx/>
                <a:uFillTx/>
                <a:latin typeface="Arial"/>
                <a:ea typeface="+mn-ea"/>
                <a:cs typeface="Arial"/>
              </a:rPr>
              <a:t> </a:t>
            </a:r>
            <a:r>
              <a:rPr kumimoji="0" lang="en-US" sz="2000" b="1" i="0" u="none" strike="noStrike" kern="1200" cap="none" spc="-5" normalizeH="0" baseline="0" noProof="0" dirty="0">
                <a:ln>
                  <a:noFill/>
                </a:ln>
                <a:solidFill>
                  <a:prstClr val="black"/>
                </a:solidFill>
                <a:effectLst/>
                <a:uLnTx/>
                <a:uFillTx/>
                <a:latin typeface="Arial"/>
                <a:ea typeface="+mn-ea"/>
                <a:cs typeface="Arial"/>
              </a:rPr>
              <a:t>could</a:t>
            </a:r>
            <a:r>
              <a:rPr kumimoji="0" lang="en-US" sz="2000" b="1" i="0" u="none" strike="noStrike" kern="1200" cap="none" spc="5" normalizeH="0" baseline="0" noProof="0" dirty="0">
                <a:ln>
                  <a:noFill/>
                </a:ln>
                <a:solidFill>
                  <a:prstClr val="black"/>
                </a:solidFill>
                <a:effectLst/>
                <a:uLnTx/>
                <a:uFillTx/>
                <a:latin typeface="Arial"/>
                <a:ea typeface="+mn-ea"/>
                <a:cs typeface="Arial"/>
              </a:rPr>
              <a:t> </a:t>
            </a:r>
            <a:r>
              <a:rPr kumimoji="0" lang="en-US" sz="2000" b="1" i="0" u="none" strike="noStrike" kern="1200" cap="none" spc="0" normalizeH="0" baseline="0" noProof="0" dirty="0">
                <a:ln>
                  <a:noFill/>
                </a:ln>
                <a:solidFill>
                  <a:prstClr val="black"/>
                </a:solidFill>
                <a:effectLst/>
                <a:uLnTx/>
                <a:uFillTx/>
                <a:latin typeface="Arial"/>
                <a:ea typeface="+mn-ea"/>
                <a:cs typeface="Arial"/>
              </a:rPr>
              <a:t>be</a:t>
            </a:r>
            <a:r>
              <a:rPr kumimoji="0" lang="en-US" sz="2000" b="1" i="0" u="none" strike="noStrike" kern="1200" cap="none" spc="-5" normalizeH="0" baseline="0" noProof="0" dirty="0">
                <a:ln>
                  <a:noFill/>
                </a:ln>
                <a:solidFill>
                  <a:prstClr val="black"/>
                </a:solidFill>
                <a:effectLst/>
                <a:uLnTx/>
                <a:uFillTx/>
                <a:latin typeface="Arial"/>
                <a:ea typeface="+mn-ea"/>
                <a:cs typeface="Arial"/>
              </a:rPr>
              <a:t> relevant</a:t>
            </a:r>
            <a:r>
              <a:rPr kumimoji="0" lang="en-US" sz="2000" b="1" i="0" u="none" strike="noStrike" kern="1200" cap="none" spc="0" normalizeH="0" baseline="0" noProof="0" dirty="0">
                <a:ln>
                  <a:noFill/>
                </a:ln>
                <a:solidFill>
                  <a:prstClr val="black"/>
                </a:solidFill>
                <a:effectLst/>
                <a:uLnTx/>
                <a:uFillTx/>
                <a:latin typeface="Arial"/>
                <a:ea typeface="+mn-ea"/>
                <a:cs typeface="Arial"/>
              </a:rPr>
              <a:t> for</a:t>
            </a:r>
            <a:r>
              <a:rPr kumimoji="0" lang="en-US" sz="2000" b="1" i="0" u="none" strike="noStrike" kern="1200" cap="none" spc="-5" normalizeH="0" baseline="0" noProof="0" dirty="0">
                <a:ln>
                  <a:noFill/>
                </a:ln>
                <a:solidFill>
                  <a:prstClr val="black"/>
                </a:solidFill>
                <a:effectLst/>
                <a:uLnTx/>
                <a:uFillTx/>
                <a:latin typeface="Arial"/>
                <a:ea typeface="+mn-ea"/>
                <a:cs typeface="Arial"/>
              </a:rPr>
              <a:t> </a:t>
            </a:r>
            <a:r>
              <a:rPr kumimoji="0" lang="en-US" sz="2000" b="1" i="0" u="none" strike="noStrike" kern="1200" cap="none" spc="0" normalizeH="0" baseline="0" noProof="0" dirty="0">
                <a:ln>
                  <a:noFill/>
                </a:ln>
                <a:solidFill>
                  <a:prstClr val="black"/>
                </a:solidFill>
                <a:effectLst/>
                <a:uLnTx/>
                <a:uFillTx/>
                <a:latin typeface="Arial"/>
                <a:ea typeface="+mn-ea"/>
                <a:cs typeface="Arial"/>
              </a:rPr>
              <a:t>the</a:t>
            </a:r>
            <a:r>
              <a:rPr kumimoji="0" lang="en-US" sz="2000" b="1" i="0" u="none" strike="noStrike" kern="1200" cap="none" spc="-5" normalizeH="0" baseline="0" noProof="0" dirty="0">
                <a:ln>
                  <a:noFill/>
                </a:ln>
                <a:solidFill>
                  <a:prstClr val="black"/>
                </a:solidFill>
                <a:effectLst/>
                <a:uLnTx/>
                <a:uFillTx/>
                <a:latin typeface="Arial"/>
                <a:ea typeface="+mn-ea"/>
                <a:cs typeface="Arial"/>
              </a:rPr>
              <a:t> meeting</a:t>
            </a:r>
            <a:r>
              <a:rPr kumimoji="0" lang="en-US" sz="2000" b="1" i="0" u="none" strike="noStrike" kern="1200" cap="none" spc="-7" normalizeH="0" baseline="39682" noProof="0" dirty="0">
                <a:ln>
                  <a:noFill/>
                </a:ln>
                <a:solidFill>
                  <a:prstClr val="black"/>
                </a:solidFill>
                <a:effectLst/>
                <a:uLnTx/>
                <a:uFillTx/>
                <a:latin typeface="Arial"/>
                <a:ea typeface="+mn-ea"/>
                <a:cs typeface="Arial"/>
              </a:rPr>
              <a:t>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jdelijke aanduiding voor inhoud 11">
            <a:extLst>
              <a:ext uri="{FF2B5EF4-FFF2-40B4-BE49-F238E27FC236}">
                <a16:creationId xmlns:a16="http://schemas.microsoft.com/office/drawing/2014/main" id="{A54E16A4-B77F-421C-B50E-4C90AC7107CB}"/>
              </a:ext>
            </a:extLst>
          </p:cNvPr>
          <p:cNvSpPr txBox="1">
            <a:spLocks/>
          </p:cNvSpPr>
          <p:nvPr/>
        </p:nvSpPr>
        <p:spPr>
          <a:xfrm>
            <a:off x="6312332" y="2755899"/>
            <a:ext cx="5166099" cy="793635"/>
          </a:xfrm>
          <a:prstGeom prst="rect">
            <a:avLst/>
          </a:prstGeom>
          <a:ln>
            <a:solidFill>
              <a:sysClr val="windowText" lastClr="0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3655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2000" b="1" i="0" u="none" strike="noStrike" kern="1200" cap="none" spc="0" normalizeH="0" baseline="0" noProof="0" dirty="0">
                <a:ln>
                  <a:noFill/>
                </a:ln>
                <a:solidFill>
                  <a:prstClr val="black"/>
                </a:solidFill>
                <a:effectLst/>
                <a:uLnTx/>
                <a:uFillTx/>
                <a:latin typeface="Arial"/>
                <a:ea typeface="+mn-ea"/>
                <a:cs typeface="Arial"/>
              </a:rPr>
              <a:t>N/A</a:t>
            </a:r>
            <a:endParaRPr kumimoji="0" lang="nl-NL" sz="20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ijdelijke aanduiding voor inhoud 11">
            <a:extLst>
              <a:ext uri="{FF2B5EF4-FFF2-40B4-BE49-F238E27FC236}">
                <a16:creationId xmlns:a16="http://schemas.microsoft.com/office/drawing/2014/main" id="{620EF341-F1A3-4BC7-B975-1F8264BD211C}"/>
              </a:ext>
            </a:extLst>
          </p:cNvPr>
          <p:cNvSpPr txBox="1">
            <a:spLocks/>
          </p:cNvSpPr>
          <p:nvPr/>
        </p:nvSpPr>
        <p:spPr>
          <a:xfrm>
            <a:off x="6312332" y="3855316"/>
            <a:ext cx="5157787" cy="1393594"/>
          </a:xfrm>
          <a:prstGeom prst="rect">
            <a:avLst/>
          </a:prstGeom>
          <a:ln>
            <a:solidFill>
              <a:sysClr val="windowText" lastClr="0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5"/>
              </a:spcBef>
              <a:spcAft>
                <a:spcPts val="0"/>
              </a:spcAft>
              <a:buClrTx/>
              <a:buSzTx/>
              <a:buFont typeface="Arial" panose="020B0604020202020204" pitchFamily="34" charset="0"/>
              <a:buNone/>
              <a:tabLst/>
              <a:defRPr/>
            </a:pPr>
            <a:r>
              <a:rPr kumimoji="0" lang="nl-NL" sz="1700" b="0" i="0" u="none" strike="noStrike" kern="1200" cap="none" spc="0" normalizeH="0" baseline="0" noProof="0">
                <a:ln>
                  <a:noFill/>
                </a:ln>
                <a:solidFill>
                  <a:sysClr val="windowText" lastClr="000000"/>
                </a:solidFill>
                <a:effectLst/>
                <a:uLnTx/>
                <a:uFillTx/>
                <a:latin typeface="Calibri" panose="020F0502020204030204"/>
                <a:ea typeface="+mn-ea"/>
                <a:cs typeface="+mn-cs"/>
              </a:rPr>
              <a:t>- UK Research and Innovation (UKRI)</a:t>
            </a:r>
          </a:p>
          <a:p>
            <a:pPr marL="0" marR="0" lvl="0" indent="0" algn="l" defTabSz="914400" rtl="0" eaLnBrk="1" fontAlgn="auto" latinLnBrk="0" hangingPunct="1">
              <a:lnSpc>
                <a:spcPct val="100000"/>
              </a:lnSpc>
              <a:spcBef>
                <a:spcPts val="25"/>
              </a:spcBef>
              <a:spcAft>
                <a:spcPts val="0"/>
              </a:spcAft>
              <a:buClrTx/>
              <a:buSzTx/>
              <a:buFont typeface="Arial" panose="020B0604020202020204" pitchFamily="34" charset="0"/>
              <a:buNone/>
              <a:tabLst/>
              <a:defRPr/>
            </a:pPr>
            <a:r>
              <a:rPr kumimoji="0" lang="nl-NL" sz="1700" b="0" i="0" u="none" strike="noStrike" kern="1200" cap="none" spc="0" normalizeH="0" baseline="0" noProof="0">
                <a:ln>
                  <a:noFill/>
                </a:ln>
                <a:solidFill>
                  <a:sysClr val="windowText" lastClr="000000"/>
                </a:solidFill>
                <a:effectLst/>
                <a:uLnTx/>
                <a:uFillTx/>
                <a:latin typeface="Calibri" panose="020F0502020204030204"/>
                <a:ea typeface="+mn-ea"/>
                <a:cs typeface="+mn-cs"/>
              </a:rPr>
              <a:t>- N/A</a:t>
            </a:r>
          </a:p>
          <a:p>
            <a:pPr marL="0" marR="0" lvl="0" indent="0" algn="l" defTabSz="914400" rtl="0" eaLnBrk="1" fontAlgn="auto" latinLnBrk="0" hangingPunct="1">
              <a:lnSpc>
                <a:spcPct val="100000"/>
              </a:lnSpc>
              <a:spcBef>
                <a:spcPts val="25"/>
              </a:spcBef>
              <a:spcAft>
                <a:spcPts val="0"/>
              </a:spcAft>
              <a:buClrTx/>
              <a:buSzTx/>
              <a:buFont typeface="Arial" panose="020B0604020202020204" pitchFamily="34" charset="0"/>
              <a:buNone/>
              <a:tabLst/>
              <a:defRPr/>
            </a:pPr>
            <a:r>
              <a:rPr kumimoji="0" lang="nl-NL" sz="1700" b="0" i="0" u="none" strike="noStrike" kern="1200" cap="none" spc="0" normalizeH="0" baseline="0" noProof="0">
                <a:ln>
                  <a:noFill/>
                </a:ln>
                <a:solidFill>
                  <a:sysClr val="windowText" lastClr="000000"/>
                </a:solidFill>
                <a:effectLst/>
                <a:uLnTx/>
                <a:uFillTx/>
                <a:latin typeface="Calibri" panose="020F0502020204030204"/>
                <a:ea typeface="+mn-ea"/>
                <a:cs typeface="+mn-cs"/>
              </a:rPr>
              <a:t>- N/A</a:t>
            </a:r>
          </a:p>
          <a:p>
            <a:pPr marL="0" marR="0" lvl="0" indent="0" algn="l" defTabSz="914400" rtl="0" eaLnBrk="1" fontAlgn="auto" latinLnBrk="0" hangingPunct="1">
              <a:lnSpc>
                <a:spcPct val="100000"/>
              </a:lnSpc>
              <a:spcBef>
                <a:spcPts val="25"/>
              </a:spcBef>
              <a:spcAft>
                <a:spcPts val="0"/>
              </a:spcAft>
              <a:buClrTx/>
              <a:buSzTx/>
              <a:buFont typeface="Arial" panose="020B0604020202020204" pitchFamily="34" charset="0"/>
              <a:buNone/>
              <a:tabLst/>
              <a:defRPr/>
            </a:pPr>
            <a:r>
              <a:rPr kumimoji="0" lang="nl-NL" sz="1700" b="0" i="0" u="none" strike="noStrike" kern="1200" cap="none" spc="0" normalizeH="0" baseline="0" noProof="0">
                <a:ln>
                  <a:noFill/>
                </a:ln>
                <a:solidFill>
                  <a:sysClr val="windowText" lastClr="000000"/>
                </a:solidFill>
                <a:effectLst/>
                <a:uLnTx/>
                <a:uFillTx/>
                <a:latin typeface="Calibri" panose="020F0502020204030204"/>
                <a:ea typeface="+mn-ea"/>
                <a:cs typeface="+mn-cs"/>
              </a:rPr>
              <a:t>- N/A</a:t>
            </a:r>
          </a:p>
          <a:p>
            <a:pPr marL="0" marR="0" lvl="0" indent="0" algn="l" defTabSz="914400" rtl="0" eaLnBrk="1" fontAlgn="auto" latinLnBrk="0" hangingPunct="1">
              <a:lnSpc>
                <a:spcPct val="100000"/>
              </a:lnSpc>
              <a:spcBef>
                <a:spcPts val="25"/>
              </a:spcBef>
              <a:spcAft>
                <a:spcPts val="0"/>
              </a:spcAft>
              <a:buClrTx/>
              <a:buSzTx/>
              <a:buFont typeface="Arial" panose="020B0604020202020204" pitchFamily="34" charset="0"/>
              <a:buNone/>
              <a:tabLst/>
              <a:defRPr/>
            </a:pPr>
            <a:endParaRPr kumimoji="0" lang="nl-NL"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448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279132"/>
            <a:ext cx="9388669" cy="623236"/>
          </a:xfrm>
        </p:spPr>
        <p:txBody>
          <a:bodyPr/>
          <a:lstStyle/>
          <a:p>
            <a:r>
              <a:rPr lang="en-US" dirty="0"/>
              <a:t>Results: Cuts to funding</a:t>
            </a:r>
          </a:p>
        </p:txBody>
      </p:sp>
      <p:sp>
        <p:nvSpPr>
          <p:cNvPr id="2" name="Content Placeholder 1"/>
          <p:cNvSpPr>
            <a:spLocks noGrp="1"/>
          </p:cNvSpPr>
          <p:nvPr>
            <p:ph idx="1"/>
          </p:nvPr>
        </p:nvSpPr>
        <p:spPr>
          <a:xfrm>
            <a:off x="609441" y="1585768"/>
            <a:ext cx="10969943" cy="4821382"/>
          </a:xfrm>
        </p:spPr>
        <p:txBody>
          <a:bodyPr/>
          <a:lstStyle/>
          <a:p>
            <a:pPr marL="342900" indent="-342900">
              <a:buFont typeface="Arial" panose="020B0604020202020204" pitchFamily="34" charset="0"/>
              <a:buChar char="•"/>
            </a:pPr>
            <a:r>
              <a:rPr lang="en-GB" sz="2000" dirty="0">
                <a:latin typeface="+mn-lt"/>
              </a:rPr>
              <a:t>Funding is being re-assessed</a:t>
            </a:r>
          </a:p>
          <a:p>
            <a:pPr marL="1085850" lvl="1" indent="-342900">
              <a:buFont typeface="Arial" panose="020B0604020202020204" pitchFamily="34" charset="0"/>
              <a:buChar char="•"/>
            </a:pPr>
            <a:r>
              <a:rPr lang="en-GB" dirty="0"/>
              <a:t>Many worried that funding will be cut in the future</a:t>
            </a:r>
          </a:p>
          <a:p>
            <a:pPr marL="1085850" lvl="1" indent="-342900">
              <a:buFont typeface="Arial" panose="020B0604020202020204" pitchFamily="34" charset="0"/>
              <a:buChar char="•"/>
            </a:pPr>
            <a:r>
              <a:rPr lang="en-GB" dirty="0">
                <a:latin typeface="+mn-lt"/>
              </a:rPr>
              <a:t>Substantiated by key informants</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endParaRPr lang="en-GB" sz="2000" dirty="0">
              <a:latin typeface="+mn-lt"/>
            </a:endParaRPr>
          </a:p>
        </p:txBody>
      </p:sp>
    </p:spTree>
    <p:extLst>
      <p:ext uri="{BB962C8B-B14F-4D97-AF65-F5344CB8AC3E}">
        <p14:creationId xmlns:p14="http://schemas.microsoft.com/office/powerpoint/2010/main" val="398065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279132"/>
            <a:ext cx="9388669" cy="623236"/>
          </a:xfrm>
        </p:spPr>
        <p:txBody>
          <a:bodyPr/>
          <a:lstStyle/>
          <a:p>
            <a:r>
              <a:rPr lang="en-US" dirty="0"/>
              <a:t>Results: COVID policy/government response</a:t>
            </a:r>
          </a:p>
        </p:txBody>
      </p:sp>
      <p:sp>
        <p:nvSpPr>
          <p:cNvPr id="2" name="Content Placeholder 1"/>
          <p:cNvSpPr>
            <a:spLocks noGrp="1"/>
          </p:cNvSpPr>
          <p:nvPr>
            <p:ph idx="1"/>
          </p:nvPr>
        </p:nvSpPr>
        <p:spPr>
          <a:xfrm>
            <a:off x="609441" y="1585768"/>
            <a:ext cx="10969943" cy="4821382"/>
          </a:xfrm>
        </p:spPr>
        <p:txBody>
          <a:bodyPr/>
          <a:lstStyle/>
          <a:p>
            <a:pPr marL="342900" indent="-342900">
              <a:buFont typeface="Arial" panose="020B0604020202020204" pitchFamily="34" charset="0"/>
              <a:buChar char="•"/>
            </a:pPr>
            <a:r>
              <a:rPr lang="en-GB" sz="2000" dirty="0">
                <a:latin typeface="+mn-lt"/>
              </a:rPr>
              <a:t>Ultimately, people with intellectual disabilities feel forgotten about</a:t>
            </a:r>
          </a:p>
          <a:p>
            <a:pPr marL="1085850" lvl="1" indent="-342900">
              <a:buFont typeface="Arial" panose="020B0604020202020204" pitchFamily="34" charset="0"/>
              <a:buChar char="•"/>
            </a:pPr>
            <a:r>
              <a:rPr lang="en-GB" sz="2400" dirty="0">
                <a:latin typeface="+mn-lt"/>
              </a:rPr>
              <a:t>Not seen in society and e</a:t>
            </a:r>
            <a:r>
              <a:rPr lang="en-GB" sz="2400" dirty="0"/>
              <a:t>asy for government to forget about them</a:t>
            </a:r>
            <a:endParaRPr lang="en-GB" sz="2400" dirty="0">
              <a:latin typeface="+mn-lt"/>
            </a:endParaRPr>
          </a:p>
        </p:txBody>
      </p:sp>
      <p:sp>
        <p:nvSpPr>
          <p:cNvPr id="5" name="Text Box 2">
            <a:extLst>
              <a:ext uri="{FF2B5EF4-FFF2-40B4-BE49-F238E27FC236}">
                <a16:creationId xmlns:a16="http://schemas.microsoft.com/office/drawing/2014/main" id="{7C0B920B-DCE1-412F-B975-ABD9ED2CBAC4}"/>
              </a:ext>
            </a:extLst>
          </p:cNvPr>
          <p:cNvSpPr txBox="1">
            <a:spLocks noChangeArrowheads="1"/>
          </p:cNvSpPr>
          <p:nvPr/>
        </p:nvSpPr>
        <p:spPr bwMode="auto">
          <a:xfrm>
            <a:off x="734805" y="2810105"/>
            <a:ext cx="6874744" cy="3690704"/>
          </a:xfrm>
          <a:prstGeom prst="roundRect">
            <a:avLst/>
          </a:prstGeom>
          <a:solidFill>
            <a:schemeClr val="accent1">
              <a:alpha val="14118"/>
            </a:schemeClr>
          </a:solidFill>
          <a:ln w="9525">
            <a:noFill/>
            <a:miter lim="800000"/>
            <a:headEnd/>
            <a:tailEnd/>
          </a:ln>
        </p:spPr>
        <p:txBody>
          <a:bodyPr rot="0" vert="horz" wrap="square" lIns="91440" tIns="45720" rIns="91440" bIns="45720" anchor="t" anchorCtr="0">
            <a:noAutofit/>
          </a:bodyPr>
          <a:lstStyle/>
          <a:p>
            <a:pPr marL="0" lvl="1" defTabSz="342991">
              <a:spcBef>
                <a:spcPct val="20000"/>
              </a:spcBef>
              <a:spcAft>
                <a:spcPts val="600"/>
              </a:spcAft>
            </a:pPr>
            <a:r>
              <a:rPr lang="en-GB" dirty="0">
                <a:solidFill>
                  <a:schemeClr val="tx2"/>
                </a:solidFill>
              </a:rPr>
              <a:t>“When I watched them (news briefings) with mum - religiously as well, because we needed to know what was happening - every time we watched them, I never once heard the word learning disability. We were completely forgotten about. </a:t>
            </a:r>
          </a:p>
          <a:p>
            <a:pPr marL="0" lvl="1" defTabSz="342991">
              <a:spcBef>
                <a:spcPct val="20000"/>
              </a:spcBef>
              <a:spcAft>
                <a:spcPts val="600"/>
              </a:spcAft>
            </a:pPr>
            <a:endParaRPr lang="en-GB" dirty="0">
              <a:solidFill>
                <a:schemeClr val="tx2"/>
              </a:solidFill>
            </a:endParaRPr>
          </a:p>
          <a:p>
            <a:pPr marL="0" lvl="1" defTabSz="342991">
              <a:spcBef>
                <a:spcPct val="20000"/>
              </a:spcBef>
              <a:spcAft>
                <a:spcPts val="600"/>
              </a:spcAft>
            </a:pPr>
            <a:r>
              <a:rPr lang="en-GB" dirty="0">
                <a:solidFill>
                  <a:schemeClr val="tx2"/>
                </a:solidFill>
              </a:rPr>
              <a:t>*voice breaking* Do they ever think about people like us? …. We’re missing out on our social care, and our healthcare. Because of the coronavirus, because of shielding. But could they care less? No. Do they care? No.”</a:t>
            </a:r>
          </a:p>
          <a:p>
            <a:pPr marL="0" lvl="1" defTabSz="342991">
              <a:spcBef>
                <a:spcPct val="20000"/>
              </a:spcBef>
              <a:spcAft>
                <a:spcPts val="600"/>
              </a:spcAft>
            </a:pPr>
            <a:r>
              <a:rPr lang="en-US" dirty="0">
                <a:solidFill>
                  <a:schemeClr val="tx2"/>
                </a:solidFill>
              </a:rPr>
              <a:t>(Kelly, England) </a:t>
            </a:r>
          </a:p>
        </p:txBody>
      </p:sp>
    </p:spTree>
    <p:extLst>
      <p:ext uri="{BB962C8B-B14F-4D97-AF65-F5344CB8AC3E}">
        <p14:creationId xmlns:p14="http://schemas.microsoft.com/office/powerpoint/2010/main" val="274379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279132"/>
            <a:ext cx="9388669" cy="623236"/>
          </a:xfrm>
        </p:spPr>
        <p:txBody>
          <a:bodyPr/>
          <a:lstStyle/>
          <a:p>
            <a:r>
              <a:rPr lang="en-US" dirty="0"/>
              <a:t>Summary</a:t>
            </a:r>
          </a:p>
        </p:txBody>
      </p:sp>
      <p:sp>
        <p:nvSpPr>
          <p:cNvPr id="2" name="Content Placeholder 1"/>
          <p:cNvSpPr>
            <a:spLocks noGrp="1"/>
          </p:cNvSpPr>
          <p:nvPr>
            <p:ph idx="1"/>
          </p:nvPr>
        </p:nvSpPr>
        <p:spPr>
          <a:xfrm>
            <a:off x="609441" y="1585768"/>
            <a:ext cx="10969943" cy="4821382"/>
          </a:xfrm>
        </p:spPr>
        <p:txBody>
          <a:bodyPr/>
          <a:lstStyle/>
          <a:p>
            <a:pPr marL="342900" indent="-342900">
              <a:buFont typeface="Arial" panose="020B0604020202020204" pitchFamily="34" charset="0"/>
              <a:buChar char="•"/>
            </a:pPr>
            <a:r>
              <a:rPr lang="en-GB" sz="2000" dirty="0">
                <a:latin typeface="+mn-lt"/>
              </a:rPr>
              <a:t>Initial government response inadequate</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People with intellectual disabilities were forgotten</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Need to build back better</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endParaRPr lang="en-GB" sz="2000" dirty="0">
              <a:latin typeface="+mn-lt"/>
            </a:endParaRPr>
          </a:p>
        </p:txBody>
      </p:sp>
    </p:spTree>
    <p:extLst>
      <p:ext uri="{BB962C8B-B14F-4D97-AF65-F5344CB8AC3E}">
        <p14:creationId xmlns:p14="http://schemas.microsoft.com/office/powerpoint/2010/main" val="54772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306017" y="1282481"/>
            <a:ext cx="7576789" cy="2800767"/>
          </a:xfrm>
          <a:prstGeom prst="rect">
            <a:avLst/>
          </a:prstGeom>
          <a:noFill/>
        </p:spPr>
        <p:txBody>
          <a:bodyPr wrap="square" rtlCol="0">
            <a:spAutoFit/>
          </a:bodyPr>
          <a:lstStyle/>
          <a:p>
            <a:pPr algn="ctr"/>
            <a:r>
              <a:rPr lang="en-GB" sz="4400" dirty="0">
                <a:solidFill>
                  <a:srgbClr val="2CAD6D"/>
                </a:solidFill>
                <a:latin typeface="Constantia" panose="02030602050306030303" pitchFamily="18" charset="0"/>
              </a:rPr>
              <a:t>The experiences of people with intellectual disabilities in England and Scotland during COVID-19</a:t>
            </a:r>
          </a:p>
        </p:txBody>
      </p:sp>
      <p:pic>
        <p:nvPicPr>
          <p:cNvPr id="2" name="Picture 1" descr="Logo for IC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4957" y="5575519"/>
            <a:ext cx="2475245" cy="798653"/>
          </a:xfrm>
          <a:prstGeom prst="rect">
            <a:avLst/>
          </a:prstGeom>
        </p:spPr>
      </p:pic>
      <p:pic>
        <p:nvPicPr>
          <p:cNvPr id="1026" name="Picture 2" descr="Logo for University of Glasgow">
            <a:extLst>
              <a:ext uri="{FF2B5EF4-FFF2-40B4-BE49-F238E27FC236}">
                <a16:creationId xmlns:a16="http://schemas.microsoft.com/office/drawing/2014/main" id="{B5ED1CBF-4D99-4EF6-AEA8-3BA4508288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4956" y="4379493"/>
            <a:ext cx="2475245" cy="90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443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441" y="279132"/>
            <a:ext cx="9388669" cy="623236"/>
          </a:xfrm>
        </p:spPr>
        <p:txBody>
          <a:bodyPr/>
          <a:lstStyle/>
          <a:p>
            <a:endParaRPr lang="en-US" dirty="0"/>
          </a:p>
        </p:txBody>
      </p:sp>
      <p:pic>
        <p:nvPicPr>
          <p:cNvPr id="5" name="Picture 2" descr="Logo for LSHT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063255" y="1493774"/>
            <a:ext cx="2074127" cy="9965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 for IC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7581" y="1555311"/>
            <a:ext cx="2793967" cy="901491"/>
          </a:xfrm>
          <a:prstGeom prst="rect">
            <a:avLst/>
          </a:prstGeom>
        </p:spPr>
      </p:pic>
      <p:sp>
        <p:nvSpPr>
          <p:cNvPr id="10" name="Content Placeholder 1"/>
          <p:cNvSpPr txBox="1">
            <a:spLocks/>
          </p:cNvSpPr>
          <p:nvPr/>
        </p:nvSpPr>
        <p:spPr>
          <a:xfrm>
            <a:off x="413068" y="3233303"/>
            <a:ext cx="11931332" cy="2361543"/>
          </a:xfrm>
          <a:prstGeom prst="rect">
            <a:avLst/>
          </a:prstGeom>
        </p:spPr>
        <p:txBody>
          <a:bodyPr/>
          <a:lstStyle>
            <a:lvl1pPr marL="0" indent="0" algn="l" defTabSz="342991" rtl="0" eaLnBrk="1" latinLnBrk="0" hangingPunct="1">
              <a:spcBef>
                <a:spcPct val="20000"/>
              </a:spcBef>
              <a:buFont typeface="Arial"/>
              <a:buNone/>
              <a:defRPr sz="1800" b="0" i="0" kern="1200" baseline="0">
                <a:solidFill>
                  <a:schemeClr val="tx1"/>
                </a:solidFill>
                <a:latin typeface="open sans" charset="0"/>
                <a:ea typeface="+mn-ea"/>
                <a:cs typeface="+mn-cs"/>
              </a:defRPr>
            </a:lvl1pPr>
            <a:lvl2pPr marL="557361" indent="-214370" algn="l" defTabSz="342991" rtl="0" eaLnBrk="1" latinLnBrk="0" hangingPunct="1">
              <a:spcBef>
                <a:spcPct val="20000"/>
              </a:spcBef>
              <a:buFont typeface="Arial"/>
              <a:buChar char="–"/>
              <a:defRPr sz="2101" kern="1200">
                <a:solidFill>
                  <a:schemeClr val="tx1"/>
                </a:solidFill>
                <a:latin typeface="+mn-lt"/>
                <a:ea typeface="+mn-ea"/>
                <a:cs typeface="+mn-cs"/>
              </a:defRPr>
            </a:lvl2pPr>
            <a:lvl3pPr marL="857479" indent="-171496" algn="l" defTabSz="342991" rtl="0" eaLnBrk="1" latinLnBrk="0" hangingPunct="1">
              <a:spcBef>
                <a:spcPct val="20000"/>
              </a:spcBef>
              <a:buFont typeface="Arial"/>
              <a:buChar char="•"/>
              <a:defRPr sz="1800" kern="1200">
                <a:solidFill>
                  <a:schemeClr val="tx1"/>
                </a:solidFill>
                <a:latin typeface="+mn-lt"/>
                <a:ea typeface="+mn-ea"/>
                <a:cs typeface="+mn-cs"/>
              </a:defRPr>
            </a:lvl3pPr>
            <a:lvl4pPr marL="1200470" indent="-171496" algn="l" defTabSz="342991" rtl="0" eaLnBrk="1" latinLnBrk="0" hangingPunct="1">
              <a:spcBef>
                <a:spcPct val="20000"/>
              </a:spcBef>
              <a:buFont typeface="Arial"/>
              <a:buChar char="–"/>
              <a:defRPr sz="1500" kern="1200">
                <a:solidFill>
                  <a:schemeClr val="tx1"/>
                </a:solidFill>
                <a:latin typeface="+mn-lt"/>
                <a:ea typeface="+mn-ea"/>
                <a:cs typeface="+mn-cs"/>
              </a:defRPr>
            </a:lvl4pPr>
            <a:lvl5pPr marL="1543461" indent="-171496" algn="l" defTabSz="342991" rtl="0" eaLnBrk="1" latinLnBrk="0" hangingPunct="1">
              <a:spcBef>
                <a:spcPct val="20000"/>
              </a:spcBef>
              <a:buFont typeface="Arial"/>
              <a:buChar char="»"/>
              <a:defRPr sz="1500" kern="1200">
                <a:solidFill>
                  <a:schemeClr val="tx1"/>
                </a:solidFill>
                <a:latin typeface="+mn-lt"/>
                <a:ea typeface="+mn-ea"/>
                <a:cs typeface="+mn-cs"/>
              </a:defRPr>
            </a:lvl5pPr>
            <a:lvl6pPr marL="1886453" indent="-171496" algn="l" defTabSz="342991" rtl="0" eaLnBrk="1" latinLnBrk="0" hangingPunct="1">
              <a:spcBef>
                <a:spcPct val="20000"/>
              </a:spcBef>
              <a:buFont typeface="Arial"/>
              <a:buChar char="•"/>
              <a:defRPr sz="1500" kern="1200">
                <a:solidFill>
                  <a:schemeClr val="tx1"/>
                </a:solidFill>
                <a:latin typeface="+mn-lt"/>
                <a:ea typeface="+mn-ea"/>
                <a:cs typeface="+mn-cs"/>
              </a:defRPr>
            </a:lvl6pPr>
            <a:lvl7pPr marL="2229444" indent="-171496" algn="l" defTabSz="342991" rtl="0" eaLnBrk="1" latinLnBrk="0" hangingPunct="1">
              <a:spcBef>
                <a:spcPct val="20000"/>
              </a:spcBef>
              <a:buFont typeface="Arial"/>
              <a:buChar char="•"/>
              <a:defRPr sz="1500" kern="1200">
                <a:solidFill>
                  <a:schemeClr val="tx1"/>
                </a:solidFill>
                <a:latin typeface="+mn-lt"/>
                <a:ea typeface="+mn-ea"/>
                <a:cs typeface="+mn-cs"/>
              </a:defRPr>
            </a:lvl7pPr>
            <a:lvl8pPr marL="2572436" indent="-171496" algn="l" defTabSz="342991" rtl="0" eaLnBrk="1" latinLnBrk="0" hangingPunct="1">
              <a:spcBef>
                <a:spcPct val="20000"/>
              </a:spcBef>
              <a:buFont typeface="Arial"/>
              <a:buChar char="•"/>
              <a:defRPr sz="1500" kern="1200">
                <a:solidFill>
                  <a:schemeClr val="tx1"/>
                </a:solidFill>
                <a:latin typeface="+mn-lt"/>
                <a:ea typeface="+mn-ea"/>
                <a:cs typeface="+mn-cs"/>
              </a:defRPr>
            </a:lvl8pPr>
            <a:lvl9pPr marL="2915427" indent="-171496" algn="l" defTabSz="342991" rtl="0" eaLnBrk="1" latinLnBrk="0" hangingPunct="1">
              <a:spcBef>
                <a:spcPct val="20000"/>
              </a:spcBef>
              <a:buFont typeface="Arial"/>
              <a:buChar char="•"/>
              <a:defRPr sz="15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mn-lt"/>
                <a:ea typeface="Open Sans" panose="020B0606030504020204" pitchFamily="34" charset="0"/>
                <a:cs typeface="Open Sans" panose="020B0606030504020204" pitchFamily="34" charset="0"/>
              </a:rPr>
              <a:t>Research partners</a:t>
            </a:r>
          </a:p>
          <a:p>
            <a:pPr marL="843111" lvl="1" indent="-285750">
              <a:buFont typeface="Arial" panose="020B0604020202020204" pitchFamily="34" charset="0"/>
              <a:buChar char="•"/>
            </a:pPr>
            <a:r>
              <a:rPr lang="en-US" sz="1400" b="1" dirty="0">
                <a:ea typeface="Open Sans" panose="020B0606030504020204" pitchFamily="34" charset="0"/>
                <a:cs typeface="Open Sans" panose="020B0606030504020204" pitchFamily="34" charset="0"/>
              </a:rPr>
              <a:t>LSHTM/ICED:</a:t>
            </a:r>
            <a:r>
              <a:rPr lang="en-US" sz="1400" dirty="0">
                <a:ea typeface="Open Sans" panose="020B0606030504020204" pitchFamily="34" charset="0"/>
                <a:cs typeface="Open Sans" panose="020B0606030504020204" pitchFamily="34" charset="0"/>
              </a:rPr>
              <a:t> </a:t>
            </a:r>
            <a:r>
              <a:rPr lang="en-GB" sz="1400" dirty="0">
                <a:ea typeface="Open Sans" panose="020B0606030504020204" pitchFamily="34" charset="0"/>
                <a:cs typeface="Open Sans" panose="020B0606030504020204" pitchFamily="34" charset="0"/>
              </a:rPr>
              <a:t>Tom Shakespeare, Shaffa Hameed, Nat Scherer, Veronika Reichenberger</a:t>
            </a:r>
            <a:endParaRPr lang="en-GB" sz="1400" baseline="30000" dirty="0"/>
          </a:p>
          <a:p>
            <a:pPr marL="843111" lvl="1" indent="-285750">
              <a:buFont typeface="Arial" panose="020B0604020202020204" pitchFamily="34" charset="0"/>
              <a:buChar char="•"/>
            </a:pPr>
            <a:r>
              <a:rPr lang="en-US" sz="1400" b="1" dirty="0">
                <a:ea typeface="Open Sans" panose="020B0606030504020204" pitchFamily="34" charset="0"/>
                <a:cs typeface="Open Sans" panose="020B0606030504020204" pitchFamily="34" charset="0"/>
              </a:rPr>
              <a:t>University of Glasgow: </a:t>
            </a:r>
            <a:r>
              <a:rPr lang="en-US" sz="1400" dirty="0">
                <a:ea typeface="Open Sans" panose="020B0606030504020204" pitchFamily="34" charset="0"/>
                <a:cs typeface="Open Sans" panose="020B0606030504020204" pitchFamily="34" charset="0"/>
              </a:rPr>
              <a:t>Nicholas Watson, Phillipa Wiseman, Jane Cullingworth, Richard Brunner, Nicola Burns, Charlotte Pearson</a:t>
            </a:r>
          </a:p>
          <a:p>
            <a:pPr marL="843111" lvl="1" indent="-285750">
              <a:buFont typeface="Arial" panose="020B0604020202020204" pitchFamily="34" charset="0"/>
              <a:buChar char="•"/>
            </a:pPr>
            <a:endParaRPr lang="en-US" sz="1400" dirty="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US" sz="1600" dirty="0">
                <a:latin typeface="+mn-lt"/>
                <a:ea typeface="Open Sans" panose="020B0606030504020204" pitchFamily="34" charset="0"/>
                <a:cs typeface="Open Sans" panose="020B0606030504020204" pitchFamily="34" charset="0"/>
              </a:rPr>
              <a:t>Project funder</a:t>
            </a:r>
          </a:p>
          <a:p>
            <a:pPr marL="843111" lvl="1" indent="-285750">
              <a:buFont typeface="Arial" panose="020B0604020202020204" pitchFamily="34" charset="0"/>
              <a:buChar char="•"/>
            </a:pPr>
            <a:r>
              <a:rPr lang="en-GB" sz="1400" b="1" dirty="0"/>
              <a:t>UK Research and Innovation (UKRI)</a:t>
            </a:r>
          </a:p>
          <a:p>
            <a:pPr marL="843111" lvl="1" indent="-285750">
              <a:buFont typeface="Arial" panose="020B0604020202020204" pitchFamily="34" charset="0"/>
              <a:buChar char="•"/>
            </a:pPr>
            <a:endParaRPr lang="en-GB" sz="1400" b="1" dirty="0">
              <a:ea typeface="Open Sans" panose="020B0606030504020204" pitchFamily="34" charset="0"/>
              <a:cs typeface="Open Sans" panose="020B0606030504020204" pitchFamily="34" charset="0"/>
            </a:endParaRPr>
          </a:p>
          <a:p>
            <a:pPr marL="285750" lvl="0" indent="-285750" defTabSz="457200">
              <a:spcBef>
                <a:spcPts val="0"/>
              </a:spcBef>
              <a:buFont typeface="Arial" panose="020B0604020202020204" pitchFamily="34" charset="0"/>
              <a:buChar char="•"/>
            </a:pPr>
            <a:r>
              <a:rPr lang="en-US" sz="1600" dirty="0">
                <a:solidFill>
                  <a:srgbClr val="000000"/>
                </a:solidFill>
                <a:latin typeface="Corbel" panose="020B0503020204020204"/>
                <a:ea typeface="Open Sans" panose="020B0606030504020204" pitchFamily="34" charset="0"/>
                <a:cs typeface="Open Sans" panose="020B0606030504020204" pitchFamily="34" charset="0"/>
              </a:rPr>
              <a:t>Project outline</a:t>
            </a:r>
          </a:p>
          <a:p>
            <a:pPr marL="843111" lvl="1" indent="-285750" defTabSz="457200">
              <a:spcBef>
                <a:spcPts val="0"/>
              </a:spcBef>
              <a:buFont typeface="Arial" panose="020B0604020202020204" pitchFamily="34" charset="0"/>
              <a:buChar char="•"/>
            </a:pPr>
            <a:r>
              <a:rPr lang="en-US" sz="1400" b="1" dirty="0">
                <a:solidFill>
                  <a:srgbClr val="000000"/>
                </a:solidFill>
                <a:latin typeface="Corbel" panose="020B0503020204020204"/>
                <a:ea typeface="Open Sans" panose="020B0606030504020204" pitchFamily="34" charset="0"/>
                <a:cs typeface="Open Sans" panose="020B0606030504020204" pitchFamily="34" charset="0"/>
              </a:rPr>
              <a:t>70 people with disabilities and 28 disability </a:t>
            </a:r>
            <a:r>
              <a:rPr lang="en-US" sz="1400" b="1" dirty="0" err="1">
                <a:solidFill>
                  <a:srgbClr val="000000"/>
                </a:solidFill>
                <a:latin typeface="Corbel" panose="020B0503020204020204"/>
                <a:ea typeface="Open Sans" panose="020B0606030504020204" pitchFamily="34" charset="0"/>
                <a:cs typeface="Open Sans" panose="020B0606030504020204" pitchFamily="34" charset="0"/>
              </a:rPr>
              <a:t>organisations</a:t>
            </a:r>
            <a:r>
              <a:rPr lang="en-US" sz="1400" b="1" dirty="0">
                <a:solidFill>
                  <a:srgbClr val="000000"/>
                </a:solidFill>
                <a:latin typeface="Corbel" panose="020B0503020204020204"/>
                <a:ea typeface="Open Sans" panose="020B0606030504020204" pitchFamily="34" charset="0"/>
                <a:cs typeface="Open Sans" panose="020B0606030504020204" pitchFamily="34" charset="0"/>
              </a:rPr>
              <a:t> interviewed</a:t>
            </a:r>
          </a:p>
          <a:p>
            <a:pPr marL="843111" lvl="1" indent="-285750" defTabSz="457200">
              <a:spcBef>
                <a:spcPts val="0"/>
              </a:spcBef>
              <a:buFont typeface="Arial" panose="020B0604020202020204" pitchFamily="34" charset="0"/>
              <a:buChar char="•"/>
            </a:pPr>
            <a:r>
              <a:rPr lang="en-US" sz="1400" b="1" dirty="0">
                <a:ea typeface="Open Sans" panose="020B0606030504020204" pitchFamily="34" charset="0"/>
                <a:cs typeface="Open Sans" panose="020B0606030504020204" pitchFamily="34" charset="0"/>
              </a:rPr>
              <a:t>Two rounds: April-June 2020 and February-April 2021		</a:t>
            </a:r>
          </a:p>
          <a:p>
            <a:endParaRPr lang="en-US" sz="1600" dirty="0">
              <a:latin typeface="+mn-lt"/>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endParaRPr lang="en-US" sz="1600" dirty="0">
              <a:latin typeface="+mn-lt"/>
              <a:ea typeface="Open Sans" panose="020B0606030504020204" pitchFamily="34" charset="0"/>
              <a:cs typeface="Open Sans" panose="020B0606030504020204" pitchFamily="34" charset="0"/>
            </a:endParaRPr>
          </a:p>
        </p:txBody>
      </p:sp>
      <p:pic>
        <p:nvPicPr>
          <p:cNvPr id="11" name="Picture 2" descr="Logo for University of Glasgow">
            <a:extLst>
              <a:ext uri="{FF2B5EF4-FFF2-40B4-BE49-F238E27FC236}">
                <a16:creationId xmlns:a16="http://schemas.microsoft.com/office/drawing/2014/main" id="{756E0B02-CADF-4AD6-A2B9-41FD4480AD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3997" y="1562552"/>
            <a:ext cx="2608578" cy="954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907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279132"/>
            <a:ext cx="9388669" cy="623236"/>
          </a:xfrm>
        </p:spPr>
        <p:txBody>
          <a:bodyPr/>
          <a:lstStyle/>
          <a:p>
            <a:r>
              <a:rPr lang="en-US" dirty="0"/>
              <a:t>Background</a:t>
            </a:r>
          </a:p>
        </p:txBody>
      </p:sp>
      <p:sp>
        <p:nvSpPr>
          <p:cNvPr id="2" name="Content Placeholder 1"/>
          <p:cNvSpPr>
            <a:spLocks noGrp="1"/>
          </p:cNvSpPr>
          <p:nvPr>
            <p:ph idx="1"/>
          </p:nvPr>
        </p:nvSpPr>
        <p:spPr>
          <a:xfrm>
            <a:off x="660241" y="1992168"/>
            <a:ext cx="6253516" cy="4821382"/>
          </a:xfrm>
        </p:spPr>
        <p:txBody>
          <a:bodyPr/>
          <a:lstStyle/>
          <a:p>
            <a:pPr marL="342900" indent="-342900">
              <a:buFont typeface="Arial" panose="020B0604020202020204" pitchFamily="34" charset="0"/>
              <a:buChar char="•"/>
            </a:pPr>
            <a:r>
              <a:rPr lang="en-GB" dirty="0"/>
              <a:t>1.5 million people with intellectual disabilities in the UK</a:t>
            </a:r>
          </a:p>
          <a:p>
            <a:endParaRPr lang="en-GB" dirty="0"/>
          </a:p>
          <a:p>
            <a:pPr marL="342900" indent="-342900">
              <a:buFont typeface="Arial" panose="020B0604020202020204" pitchFamily="34" charset="0"/>
              <a:buChar char="•"/>
            </a:pPr>
            <a:r>
              <a:rPr lang="en-GB" dirty="0"/>
              <a:t>Scotland: 3x more likely to have severe symptoms; 2x more likely to die</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England: Number of deaths twice the rate of general population</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197656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279132"/>
            <a:ext cx="9388669" cy="623236"/>
          </a:xfrm>
        </p:spPr>
        <p:txBody>
          <a:bodyPr/>
          <a:lstStyle/>
          <a:p>
            <a:r>
              <a:rPr lang="en-US" dirty="0"/>
              <a:t>Methods</a:t>
            </a:r>
          </a:p>
        </p:txBody>
      </p:sp>
      <p:sp>
        <p:nvSpPr>
          <p:cNvPr id="2" name="Content Placeholder 1"/>
          <p:cNvSpPr>
            <a:spLocks noGrp="1"/>
          </p:cNvSpPr>
          <p:nvPr>
            <p:ph idx="1"/>
          </p:nvPr>
        </p:nvSpPr>
        <p:spPr>
          <a:xfrm>
            <a:off x="609441" y="1585768"/>
            <a:ext cx="10969943" cy="4821382"/>
          </a:xfrm>
        </p:spPr>
        <p:txBody>
          <a:bodyPr/>
          <a:lstStyle/>
          <a:p>
            <a:pPr marL="342900" indent="-342900">
              <a:buFont typeface="Arial" panose="020B0604020202020204" pitchFamily="34" charset="0"/>
              <a:buChar char="•"/>
            </a:pPr>
            <a:r>
              <a:rPr lang="en-GB" sz="2000" dirty="0">
                <a:latin typeface="+mn-lt"/>
              </a:rPr>
              <a:t>24 participants with an intellectual disability</a:t>
            </a:r>
          </a:p>
          <a:p>
            <a:pPr marL="1085850" lvl="1" indent="-342900">
              <a:buFont typeface="Arial" panose="020B0604020202020204" pitchFamily="34" charset="0"/>
              <a:buChar char="•"/>
            </a:pPr>
            <a:r>
              <a:rPr lang="en-GB" sz="2400" dirty="0"/>
              <a:t>13 adults</a:t>
            </a:r>
          </a:p>
          <a:p>
            <a:pPr marL="1085850" lvl="1" indent="-342900">
              <a:buFont typeface="Arial" panose="020B0604020202020204" pitchFamily="34" charset="0"/>
              <a:buChar char="•"/>
            </a:pPr>
            <a:r>
              <a:rPr lang="en-GB" sz="2400" dirty="0">
                <a:latin typeface="+mn-lt"/>
              </a:rPr>
              <a:t>6 caregivers of adults</a:t>
            </a:r>
          </a:p>
          <a:p>
            <a:pPr marL="1085850" lvl="1" indent="-342900">
              <a:buFont typeface="Arial" panose="020B0604020202020204" pitchFamily="34" charset="0"/>
              <a:buChar char="•"/>
            </a:pPr>
            <a:r>
              <a:rPr lang="en-GB" sz="2400" dirty="0"/>
              <a:t>5 caregivers of children</a:t>
            </a:r>
          </a:p>
          <a:p>
            <a:pPr lvl="1" indent="0">
              <a:buNone/>
            </a:pPr>
            <a:endParaRPr lang="en-GB" sz="2400" dirty="0">
              <a:latin typeface="+mn-lt"/>
            </a:endParaRPr>
          </a:p>
          <a:p>
            <a:pPr marL="342900" indent="-342900">
              <a:buFont typeface="Arial" panose="020B0604020202020204" pitchFamily="34" charset="0"/>
              <a:buChar char="•"/>
            </a:pPr>
            <a:r>
              <a:rPr lang="en-GB" sz="2000" dirty="0">
                <a:latin typeface="+mn-lt"/>
              </a:rPr>
              <a:t>12 key informants from organisations of and for people with disabilities</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Interviews conducted via Zoom or, where requested, email</a:t>
            </a: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r>
              <a:rPr lang="en-GB" sz="2000" dirty="0">
                <a:latin typeface="+mn-lt"/>
              </a:rPr>
              <a:t>Key areas explored: work, education, leisure, social care, health and government response</a:t>
            </a:r>
          </a:p>
          <a:p>
            <a:endParaRPr lang="en-GB" dirty="0">
              <a:latin typeface="+mn-lt"/>
            </a:endParaRPr>
          </a:p>
          <a:p>
            <a:endParaRPr lang="en-GB" dirty="0">
              <a:latin typeface="+mn-lt"/>
            </a:endParaRPr>
          </a:p>
          <a:p>
            <a:pPr marL="342900" indent="-342900">
              <a:buFont typeface="Arial" panose="020B0604020202020204" pitchFamily="34" charset="0"/>
              <a:buChar char="•"/>
            </a:pPr>
            <a:endParaRPr lang="en-GB" dirty="0">
              <a:latin typeface="+mn-lt"/>
            </a:endParaRPr>
          </a:p>
        </p:txBody>
      </p:sp>
    </p:spTree>
    <p:extLst>
      <p:ext uri="{BB962C8B-B14F-4D97-AF65-F5344CB8AC3E}">
        <p14:creationId xmlns:p14="http://schemas.microsoft.com/office/powerpoint/2010/main" val="2516239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279132"/>
            <a:ext cx="9388669" cy="623236"/>
          </a:xfrm>
        </p:spPr>
        <p:txBody>
          <a:bodyPr/>
          <a:lstStyle/>
          <a:p>
            <a:r>
              <a:rPr lang="en-US" dirty="0"/>
              <a:t>Results: COVID measures/information</a:t>
            </a:r>
          </a:p>
        </p:txBody>
      </p:sp>
      <p:sp>
        <p:nvSpPr>
          <p:cNvPr id="2" name="Content Placeholder 1"/>
          <p:cNvSpPr>
            <a:spLocks noGrp="1"/>
          </p:cNvSpPr>
          <p:nvPr>
            <p:ph idx="1"/>
          </p:nvPr>
        </p:nvSpPr>
        <p:spPr>
          <a:xfrm>
            <a:off x="609441" y="1585768"/>
            <a:ext cx="10969943" cy="4821382"/>
          </a:xfrm>
        </p:spPr>
        <p:txBody>
          <a:bodyPr/>
          <a:lstStyle/>
          <a:p>
            <a:pPr marL="342900" indent="-342900">
              <a:buFont typeface="Arial" panose="020B0604020202020204" pitchFamily="34" charset="0"/>
              <a:buChar char="•"/>
            </a:pPr>
            <a:r>
              <a:rPr lang="en-GB" sz="2000" dirty="0">
                <a:latin typeface="+mn-lt"/>
              </a:rPr>
              <a:t>Information on the virus and measures was often inaccessible</a:t>
            </a:r>
          </a:p>
          <a:p>
            <a:pPr marL="342900" indent="-342900">
              <a:buFont typeface="Arial" panose="020B0604020202020204" pitchFamily="34" charset="0"/>
              <a:buChar char="•"/>
            </a:pPr>
            <a:endParaRPr lang="en-GB" sz="2000" dirty="0">
              <a:latin typeface="+mn-lt"/>
            </a:endParaRPr>
          </a:p>
        </p:txBody>
      </p:sp>
      <p:sp>
        <p:nvSpPr>
          <p:cNvPr id="5" name="Text Box 2">
            <a:extLst>
              <a:ext uri="{FF2B5EF4-FFF2-40B4-BE49-F238E27FC236}">
                <a16:creationId xmlns:a16="http://schemas.microsoft.com/office/drawing/2014/main" id="{4406446B-874B-5E44-85C5-45204294C895}"/>
              </a:ext>
            </a:extLst>
          </p:cNvPr>
          <p:cNvSpPr txBox="1">
            <a:spLocks noChangeArrowheads="1"/>
          </p:cNvSpPr>
          <p:nvPr/>
        </p:nvSpPr>
        <p:spPr bwMode="auto">
          <a:xfrm>
            <a:off x="1808039" y="2547910"/>
            <a:ext cx="8572745" cy="3695236"/>
          </a:xfrm>
          <a:prstGeom prst="roundRect">
            <a:avLst/>
          </a:prstGeom>
          <a:solidFill>
            <a:schemeClr val="accent1">
              <a:alpha val="14118"/>
            </a:schemeClr>
          </a:solidFill>
          <a:ln w="9525">
            <a:noFill/>
            <a:miter lim="800000"/>
            <a:headEnd/>
            <a:tailEnd/>
          </a:ln>
        </p:spPr>
        <p:txBody>
          <a:bodyPr rot="0" vert="horz" wrap="square" lIns="91440" tIns="45720" rIns="91440" bIns="45720" anchor="t" anchorCtr="0">
            <a:noAutofit/>
          </a:bodyPr>
          <a:lstStyle/>
          <a:p>
            <a:pPr marL="0" lvl="1" defTabSz="342991">
              <a:spcBef>
                <a:spcPct val="20000"/>
              </a:spcBef>
              <a:spcAft>
                <a:spcPts val="600"/>
              </a:spcAft>
            </a:pPr>
            <a:r>
              <a:rPr lang="en-GB" dirty="0">
                <a:solidFill>
                  <a:schemeClr val="tx2"/>
                </a:solidFill>
              </a:rPr>
              <a:t>“R: They sent out forms. They’re not in large print, and quite often they use giant words. Shouldn’t they have made Easy Read versions for people? </a:t>
            </a:r>
          </a:p>
          <a:p>
            <a:pPr marL="0" lvl="1" defTabSz="342991">
              <a:spcBef>
                <a:spcPct val="20000"/>
              </a:spcBef>
              <a:spcAft>
                <a:spcPts val="600"/>
              </a:spcAft>
            </a:pPr>
            <a:endParaRPr lang="en-GB" dirty="0">
              <a:solidFill>
                <a:schemeClr val="tx2"/>
              </a:solidFill>
            </a:endParaRPr>
          </a:p>
          <a:p>
            <a:pPr marL="0" lvl="1" defTabSz="342991">
              <a:spcBef>
                <a:spcPct val="20000"/>
              </a:spcBef>
              <a:spcAft>
                <a:spcPts val="600"/>
              </a:spcAft>
            </a:pPr>
            <a:r>
              <a:rPr lang="en-GB" dirty="0">
                <a:solidFill>
                  <a:schemeClr val="tx2"/>
                </a:solidFill>
              </a:rPr>
              <a:t>I: Have they provided any information for people with learning disabilities on COVID?</a:t>
            </a:r>
          </a:p>
          <a:p>
            <a:pPr marL="0" lvl="1" defTabSz="342991">
              <a:spcBef>
                <a:spcPct val="20000"/>
              </a:spcBef>
              <a:spcAft>
                <a:spcPts val="600"/>
              </a:spcAft>
            </a:pPr>
            <a:endParaRPr lang="en-GB" dirty="0">
              <a:solidFill>
                <a:schemeClr val="tx2"/>
              </a:solidFill>
            </a:endParaRPr>
          </a:p>
          <a:p>
            <a:pPr marL="0" lvl="1" defTabSz="342991">
              <a:spcBef>
                <a:spcPct val="20000"/>
              </a:spcBef>
              <a:spcAft>
                <a:spcPts val="600"/>
              </a:spcAft>
            </a:pPr>
            <a:r>
              <a:rPr lang="en-GB" dirty="0">
                <a:solidFill>
                  <a:schemeClr val="tx2"/>
                </a:solidFill>
              </a:rPr>
              <a:t>R: They sent forms to everybody. But I got the same form Angie [her friend] got… It would have been better if they did, like, Easy Read versions and stuff.” </a:t>
            </a:r>
          </a:p>
          <a:p>
            <a:pPr marL="0" lvl="1" defTabSz="342991">
              <a:spcBef>
                <a:spcPct val="20000"/>
              </a:spcBef>
              <a:spcAft>
                <a:spcPts val="600"/>
              </a:spcAft>
            </a:pPr>
            <a:endParaRPr lang="en-US" dirty="0">
              <a:solidFill>
                <a:schemeClr val="tx2"/>
              </a:solidFill>
            </a:endParaRPr>
          </a:p>
          <a:p>
            <a:pPr marL="0" lvl="1" defTabSz="342991">
              <a:spcBef>
                <a:spcPct val="20000"/>
              </a:spcBef>
              <a:spcAft>
                <a:spcPts val="600"/>
              </a:spcAft>
            </a:pPr>
            <a:r>
              <a:rPr lang="en-US" dirty="0">
                <a:solidFill>
                  <a:schemeClr val="tx2"/>
                </a:solidFill>
              </a:rPr>
              <a:t>(Susan, Scotland) </a:t>
            </a:r>
          </a:p>
        </p:txBody>
      </p:sp>
    </p:spTree>
    <p:extLst>
      <p:ext uri="{BB962C8B-B14F-4D97-AF65-F5344CB8AC3E}">
        <p14:creationId xmlns:p14="http://schemas.microsoft.com/office/powerpoint/2010/main" val="2770015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279132"/>
            <a:ext cx="9388669" cy="623236"/>
          </a:xfrm>
        </p:spPr>
        <p:txBody>
          <a:bodyPr/>
          <a:lstStyle/>
          <a:p>
            <a:r>
              <a:rPr lang="en-US" dirty="0"/>
              <a:t>Results: COVID measures/information</a:t>
            </a:r>
          </a:p>
        </p:txBody>
      </p:sp>
      <p:pic>
        <p:nvPicPr>
          <p:cNvPr id="7" name="Picture 6" descr="Illustrated cover image for the Beyond Words book 'Beating the Virus'">
            <a:extLst>
              <a:ext uri="{FF2B5EF4-FFF2-40B4-BE49-F238E27FC236}">
                <a16:creationId xmlns:a16="http://schemas.microsoft.com/office/drawing/2014/main" id="{B34C501B-4E86-4023-9117-0A2F44DFC852}"/>
              </a:ext>
            </a:extLst>
          </p:cNvPr>
          <p:cNvPicPr>
            <a:picLocks noChangeAspect="1"/>
          </p:cNvPicPr>
          <p:nvPr/>
        </p:nvPicPr>
        <p:blipFill>
          <a:blip r:embed="rId3"/>
          <a:stretch>
            <a:fillRect/>
          </a:stretch>
        </p:blipFill>
        <p:spPr>
          <a:xfrm>
            <a:off x="2036797" y="1550017"/>
            <a:ext cx="3460755" cy="4905353"/>
          </a:xfrm>
          <a:prstGeom prst="rect">
            <a:avLst/>
          </a:prstGeom>
        </p:spPr>
      </p:pic>
      <p:pic>
        <p:nvPicPr>
          <p:cNvPr id="8" name="Picture 7" descr="Illustrated cover image for the Beyond Words book 'Having a Test for Coronavirus'">
            <a:extLst>
              <a:ext uri="{FF2B5EF4-FFF2-40B4-BE49-F238E27FC236}">
                <a16:creationId xmlns:a16="http://schemas.microsoft.com/office/drawing/2014/main" id="{559796B1-44AE-436E-8E3E-C70548878585}"/>
              </a:ext>
            </a:extLst>
          </p:cNvPr>
          <p:cNvPicPr>
            <a:picLocks noChangeAspect="1"/>
          </p:cNvPicPr>
          <p:nvPr/>
        </p:nvPicPr>
        <p:blipFill>
          <a:blip r:embed="rId4"/>
          <a:stretch>
            <a:fillRect/>
          </a:stretch>
        </p:blipFill>
        <p:spPr>
          <a:xfrm>
            <a:off x="6691274" y="1550018"/>
            <a:ext cx="3450057" cy="4905353"/>
          </a:xfrm>
          <a:prstGeom prst="rect">
            <a:avLst/>
          </a:prstGeom>
        </p:spPr>
      </p:pic>
    </p:spTree>
    <p:extLst>
      <p:ext uri="{BB962C8B-B14F-4D97-AF65-F5344CB8AC3E}">
        <p14:creationId xmlns:p14="http://schemas.microsoft.com/office/powerpoint/2010/main" val="3878730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279132"/>
            <a:ext cx="9388669" cy="623236"/>
          </a:xfrm>
        </p:spPr>
        <p:txBody>
          <a:bodyPr/>
          <a:lstStyle/>
          <a:p>
            <a:r>
              <a:rPr lang="en-US" dirty="0"/>
              <a:t>Results: Disrupted routines and lost activities</a:t>
            </a:r>
          </a:p>
        </p:txBody>
      </p:sp>
      <p:sp>
        <p:nvSpPr>
          <p:cNvPr id="2" name="Content Placeholder 1"/>
          <p:cNvSpPr>
            <a:spLocks noGrp="1"/>
          </p:cNvSpPr>
          <p:nvPr>
            <p:ph idx="1"/>
          </p:nvPr>
        </p:nvSpPr>
        <p:spPr>
          <a:xfrm>
            <a:off x="609441" y="1585768"/>
            <a:ext cx="10969943" cy="4821382"/>
          </a:xfrm>
        </p:spPr>
        <p:txBody>
          <a:bodyPr/>
          <a:lstStyle/>
          <a:p>
            <a:pPr marL="342900" indent="-342900">
              <a:buFont typeface="Arial" panose="020B0604020202020204" pitchFamily="34" charset="0"/>
              <a:buChar char="•"/>
            </a:pPr>
            <a:r>
              <a:rPr lang="en-GB" sz="2000" dirty="0">
                <a:latin typeface="+mn-lt"/>
              </a:rPr>
              <a:t>Participants missing their routines and activities</a:t>
            </a:r>
          </a:p>
          <a:p>
            <a:pPr marL="1085850" lvl="1" indent="-342900">
              <a:buFont typeface="Arial" panose="020B0604020202020204" pitchFamily="34" charset="0"/>
              <a:buChar char="•"/>
            </a:pPr>
            <a:r>
              <a:rPr lang="en-GB" sz="2400" dirty="0">
                <a:latin typeface="+mn-lt"/>
              </a:rPr>
              <a:t>At a loss without routine</a:t>
            </a:r>
          </a:p>
          <a:p>
            <a:pPr marL="1085850" lvl="1" indent="-342900">
              <a:buFont typeface="Arial" panose="020B0604020202020204" pitchFamily="34" charset="0"/>
              <a:buChar char="•"/>
            </a:pPr>
            <a:r>
              <a:rPr lang="en-GB" sz="2400" dirty="0"/>
              <a:t>Lost independence and confidence</a:t>
            </a:r>
          </a:p>
          <a:p>
            <a:pPr marL="1085850" lvl="1" indent="-342900">
              <a:buFont typeface="Arial" panose="020B0604020202020204" pitchFamily="34" charset="0"/>
              <a:buChar char="•"/>
            </a:pPr>
            <a:r>
              <a:rPr lang="en-GB" sz="2400" dirty="0"/>
              <a:t>Isolated</a:t>
            </a:r>
          </a:p>
          <a:p>
            <a:pPr marL="1085850" lvl="1" indent="-342900">
              <a:buFont typeface="Arial" panose="020B0604020202020204" pitchFamily="34" charset="0"/>
              <a:buChar char="•"/>
            </a:pPr>
            <a:r>
              <a:rPr lang="en-GB" sz="2400" dirty="0"/>
              <a:t>Feeling useless</a:t>
            </a:r>
          </a:p>
          <a:p>
            <a:pPr marL="1085850" lvl="1"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000" dirty="0">
                <a:latin typeface="+mn-lt"/>
              </a:rPr>
              <a:t>Third sector have stepped in online</a:t>
            </a:r>
          </a:p>
          <a:p>
            <a:pPr marL="1085850" lvl="1" indent="-342900">
              <a:buFont typeface="Arial" panose="020B0604020202020204" pitchFamily="34" charset="0"/>
              <a:buChar char="•"/>
            </a:pPr>
            <a:r>
              <a:rPr lang="en-GB" sz="2400" dirty="0"/>
              <a:t>BUT digital exclusion is an issue</a:t>
            </a:r>
            <a:endParaRPr lang="en-GB" sz="2400" dirty="0">
              <a:latin typeface="+mn-lt"/>
            </a:endParaRPr>
          </a:p>
        </p:txBody>
      </p:sp>
    </p:spTree>
    <p:extLst>
      <p:ext uri="{BB962C8B-B14F-4D97-AF65-F5344CB8AC3E}">
        <p14:creationId xmlns:p14="http://schemas.microsoft.com/office/powerpoint/2010/main" val="370017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279132"/>
            <a:ext cx="9388669" cy="623236"/>
          </a:xfrm>
        </p:spPr>
        <p:txBody>
          <a:bodyPr/>
          <a:lstStyle/>
          <a:p>
            <a:r>
              <a:rPr lang="en-US" dirty="0"/>
              <a:t>Results: Social care and reversion to family</a:t>
            </a:r>
          </a:p>
        </p:txBody>
      </p:sp>
      <p:sp>
        <p:nvSpPr>
          <p:cNvPr id="2" name="Content Placeholder 1"/>
          <p:cNvSpPr>
            <a:spLocks noGrp="1"/>
          </p:cNvSpPr>
          <p:nvPr>
            <p:ph idx="1"/>
          </p:nvPr>
        </p:nvSpPr>
        <p:spPr>
          <a:xfrm>
            <a:off x="609441" y="1585768"/>
            <a:ext cx="10969943" cy="4821382"/>
          </a:xfrm>
        </p:spPr>
        <p:txBody>
          <a:bodyPr/>
          <a:lstStyle/>
          <a:p>
            <a:pPr marL="342900" indent="-342900">
              <a:buFont typeface="Arial" panose="020B0604020202020204" pitchFamily="34" charset="0"/>
              <a:buChar char="•"/>
            </a:pPr>
            <a:r>
              <a:rPr lang="en-GB" sz="2000" dirty="0">
                <a:latin typeface="+mn-lt"/>
              </a:rPr>
              <a:t>Social care packages removed</a:t>
            </a:r>
          </a:p>
          <a:p>
            <a:pPr marL="1085850" lvl="1" indent="-342900">
              <a:buFont typeface="Arial" panose="020B0604020202020204" pitchFamily="34" charset="0"/>
              <a:buChar char="•"/>
            </a:pPr>
            <a:r>
              <a:rPr lang="en-GB" sz="2400" dirty="0"/>
              <a:t>Virtually overnight for many</a:t>
            </a:r>
          </a:p>
          <a:p>
            <a:pPr marL="1085850" lvl="1" indent="-342900">
              <a:buFont typeface="Arial" panose="020B0604020202020204" pitchFamily="34" charset="0"/>
              <a:buChar char="•"/>
            </a:pPr>
            <a:r>
              <a:rPr lang="en-GB" sz="2400" dirty="0">
                <a:latin typeface="+mn-lt"/>
              </a:rPr>
              <a:t>No consulta</a:t>
            </a:r>
            <a:r>
              <a:rPr lang="en-GB" sz="2400" dirty="0"/>
              <a:t>tion</a:t>
            </a:r>
            <a:endParaRPr lang="en-GB" sz="2400" dirty="0">
              <a:latin typeface="+mn-lt"/>
            </a:endParaRPr>
          </a:p>
          <a:p>
            <a:pPr marL="342900" indent="-342900">
              <a:buFont typeface="Arial" panose="020B0604020202020204" pitchFamily="34" charset="0"/>
              <a:buChar char="•"/>
            </a:pPr>
            <a:endParaRPr lang="en-GB" sz="2000" dirty="0">
              <a:latin typeface="+mn-lt"/>
            </a:endParaRPr>
          </a:p>
          <a:p>
            <a:pPr marL="342900" indent="-342900">
              <a:buFont typeface="Arial" panose="020B0604020202020204" pitchFamily="34" charset="0"/>
              <a:buChar char="•"/>
            </a:pPr>
            <a:endParaRPr lang="en-GB" sz="2000" dirty="0">
              <a:latin typeface="+mn-lt"/>
            </a:endParaRPr>
          </a:p>
        </p:txBody>
      </p:sp>
      <p:sp>
        <p:nvSpPr>
          <p:cNvPr id="7" name="Text Box 2">
            <a:extLst>
              <a:ext uri="{FF2B5EF4-FFF2-40B4-BE49-F238E27FC236}">
                <a16:creationId xmlns:a16="http://schemas.microsoft.com/office/drawing/2014/main" id="{4406446B-874B-5E44-85C5-45204294C895}"/>
              </a:ext>
            </a:extLst>
          </p:cNvPr>
          <p:cNvSpPr txBox="1">
            <a:spLocks noChangeArrowheads="1"/>
          </p:cNvSpPr>
          <p:nvPr/>
        </p:nvSpPr>
        <p:spPr bwMode="auto">
          <a:xfrm>
            <a:off x="4370104" y="3289608"/>
            <a:ext cx="6874744" cy="3117542"/>
          </a:xfrm>
          <a:prstGeom prst="roundRect">
            <a:avLst/>
          </a:prstGeom>
          <a:solidFill>
            <a:schemeClr val="accent1">
              <a:alpha val="14118"/>
            </a:schemeClr>
          </a:solidFill>
          <a:ln w="9525">
            <a:noFill/>
            <a:miter lim="800000"/>
            <a:headEnd/>
            <a:tailEnd/>
          </a:ln>
        </p:spPr>
        <p:txBody>
          <a:bodyPr rot="0" vert="horz" wrap="square" lIns="91440" tIns="45720" rIns="91440" bIns="45720" anchor="t" anchorCtr="0">
            <a:noAutofit/>
          </a:bodyPr>
          <a:lstStyle/>
          <a:p>
            <a:pPr marL="0" lvl="1" defTabSz="342991">
              <a:spcBef>
                <a:spcPct val="20000"/>
              </a:spcBef>
              <a:spcAft>
                <a:spcPts val="600"/>
              </a:spcAft>
            </a:pPr>
            <a:r>
              <a:rPr lang="en-GB" dirty="0">
                <a:solidFill>
                  <a:schemeClr val="tx2"/>
                </a:solidFill>
              </a:rPr>
              <a:t>“[name of provider], who provide most of Maurice’s care, phoned me up and said: </a:t>
            </a:r>
          </a:p>
          <a:p>
            <a:pPr marL="0" lvl="1" defTabSz="342991">
              <a:spcBef>
                <a:spcPct val="20000"/>
              </a:spcBef>
              <a:spcAft>
                <a:spcPts val="600"/>
              </a:spcAft>
            </a:pPr>
            <a:r>
              <a:rPr lang="en-GB" dirty="0">
                <a:solidFill>
                  <a:schemeClr val="tx2"/>
                </a:solidFill>
              </a:rPr>
              <a:t>‘Obviously this virus is getting more serious, so we’ve had to prioritise the support we provide, and in two days, Maurice’s care will be ceasing altogether, and it’s over to you. You need to now cover all of it.’</a:t>
            </a:r>
          </a:p>
          <a:p>
            <a:pPr marL="0" lvl="1" defTabSz="342991">
              <a:spcBef>
                <a:spcPct val="20000"/>
              </a:spcBef>
              <a:spcAft>
                <a:spcPts val="600"/>
              </a:spcAft>
            </a:pPr>
            <a:r>
              <a:rPr lang="en-GB" dirty="0">
                <a:solidFill>
                  <a:schemeClr val="tx2"/>
                </a:solidFill>
              </a:rPr>
              <a:t>So as you can imagine, that was a surprise.”</a:t>
            </a:r>
          </a:p>
          <a:p>
            <a:pPr marL="0" lvl="1" defTabSz="342991">
              <a:spcBef>
                <a:spcPct val="20000"/>
              </a:spcBef>
              <a:spcAft>
                <a:spcPts val="600"/>
              </a:spcAft>
            </a:pPr>
            <a:r>
              <a:rPr lang="en-US" dirty="0">
                <a:solidFill>
                  <a:schemeClr val="tx2"/>
                </a:solidFill>
              </a:rPr>
              <a:t>(Abby caregiver of Maurice, Scotland) </a:t>
            </a:r>
          </a:p>
        </p:txBody>
      </p:sp>
    </p:spTree>
    <p:extLst>
      <p:ext uri="{BB962C8B-B14F-4D97-AF65-F5344CB8AC3E}">
        <p14:creationId xmlns:p14="http://schemas.microsoft.com/office/powerpoint/2010/main" val="1503107704"/>
      </p:ext>
    </p:extLst>
  </p:cSld>
  <p:clrMapOvr>
    <a:masterClrMapping/>
  </p:clrMapOvr>
</p:sld>
</file>

<file path=ppt/theme/theme1.xml><?xml version="1.0" encoding="utf-8"?>
<a:theme xmlns:a="http://schemas.openxmlformats.org/drawingml/2006/main" name="Main_Presentation_Title_Page">
  <a:themeElements>
    <a:clrScheme name="Custom 1">
      <a:dk1>
        <a:srgbClr val="000000"/>
      </a:dk1>
      <a:lt1>
        <a:srgbClr val="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1439</TotalTime>
  <Words>1631</Words>
  <Application>Microsoft Office PowerPoint</Application>
  <PresentationFormat>Custom</PresentationFormat>
  <Paragraphs>165</Paragraphs>
  <Slides>12</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Constantia</vt:lpstr>
      <vt:lpstr>Corbel</vt:lpstr>
      <vt:lpstr>merriweather</vt:lpstr>
      <vt:lpstr>Open Sans</vt:lpstr>
      <vt:lpstr>Open Sans</vt:lpstr>
      <vt:lpstr>Symbol</vt:lpstr>
      <vt:lpstr>Main_Presentation_Title_Page</vt:lpstr>
      <vt:lpstr>PowerPoint Presentation</vt:lpstr>
      <vt:lpstr>PowerPoint Presentation</vt:lpstr>
      <vt:lpstr>PowerPoint Presentation</vt:lpstr>
      <vt:lpstr>Background</vt:lpstr>
      <vt:lpstr>Methods</vt:lpstr>
      <vt:lpstr>Results: COVID measures/information</vt:lpstr>
      <vt:lpstr>Results: COVID measures/information</vt:lpstr>
      <vt:lpstr>Results: Disrupted routines and lost activities</vt:lpstr>
      <vt:lpstr>Results: Social care and reversion to family</vt:lpstr>
      <vt:lpstr>Results: Cuts to funding</vt:lpstr>
      <vt:lpstr>Results: COVID policy/government response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School of Hygiene  &amp; Tropical Medicine</dc:title>
  <dc:creator>Nick Smith</dc:creator>
  <cp:lastModifiedBy>Nathaniel Scherer</cp:lastModifiedBy>
  <cp:revision>89</cp:revision>
  <dcterms:created xsi:type="dcterms:W3CDTF">2017-08-07T14:02:54Z</dcterms:created>
  <dcterms:modified xsi:type="dcterms:W3CDTF">2021-06-09T13:55:33Z</dcterms:modified>
</cp:coreProperties>
</file>